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Lst>
  <p:sldSz cy="5143500" cx="9144000"/>
  <p:notesSz cx="6858000" cy="9144000"/>
  <p:embeddedFontLst>
    <p:embeddedFont>
      <p:font typeface="Raleway SemiBold"/>
      <p:regular r:id="rId155"/>
      <p:bold r:id="rId156"/>
      <p:italic r:id="rId157"/>
      <p:boldItalic r:id="rId158"/>
    </p:embeddedFont>
    <p:embeddedFont>
      <p:font typeface="Raleway"/>
      <p:regular r:id="rId159"/>
      <p:bold r:id="rId160"/>
      <p:italic r:id="rId161"/>
      <p:boldItalic r:id="rId162"/>
    </p:embeddedFont>
    <p:embeddedFont>
      <p:font typeface="Roboto"/>
      <p:regular r:id="rId163"/>
      <p:bold r:id="rId164"/>
      <p:italic r:id="rId165"/>
      <p:boldItalic r:id="rId166"/>
    </p:embeddedFont>
    <p:embeddedFont>
      <p:font typeface="Noto Sans"/>
      <p:regular r:id="rId167"/>
      <p:bold r:id="rId168"/>
      <p:italic r:id="rId169"/>
      <p:boldItalic r:id="rId170"/>
    </p:embeddedFont>
    <p:embeddedFont>
      <p:font typeface="Raleway Light"/>
      <p:regular r:id="rId171"/>
      <p:bold r:id="rId172"/>
      <p:italic r:id="rId173"/>
      <p:boldItalic r:id="rId174"/>
    </p:embeddedFont>
    <p:embeddedFont>
      <p:font typeface="Raleway Medium"/>
      <p:regular r:id="rId175"/>
      <p:bold r:id="rId176"/>
      <p:italic r:id="rId177"/>
      <p:boldItalic r:id="rId178"/>
    </p:embeddedFont>
    <p:embeddedFont>
      <p:font typeface="Proxima Nova Semibold"/>
      <p:regular r:id="rId179"/>
      <p:bold r:id="rId180"/>
      <p:boldItalic r:id="rId181"/>
    </p:embeddedFont>
    <p:embeddedFont>
      <p:font typeface="Barlow Light"/>
      <p:regular r:id="rId182"/>
      <p:bold r:id="rId183"/>
      <p:italic r:id="rId184"/>
      <p:boldItalic r:id="rId185"/>
    </p:embeddedFont>
    <p:embeddedFont>
      <p:font typeface="Barlow"/>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8175EC-02EE-4C42-A224-61D61C209F25}">
  <a:tblStyle styleId="{318175EC-02EE-4C42-A224-61D61C209F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Barlow-bold.fntdata"/><Relationship Id="rId47" Type="http://schemas.openxmlformats.org/officeDocument/2006/relationships/slide" Target="slides/slide41.xml"/><Relationship Id="rId186" Type="http://schemas.openxmlformats.org/officeDocument/2006/relationships/font" Target="fonts/Barlow-regular.fntdata"/><Relationship Id="rId185" Type="http://schemas.openxmlformats.org/officeDocument/2006/relationships/font" Target="fonts/BarlowLight-boldItalic.fntdata"/><Relationship Id="rId49" Type="http://schemas.openxmlformats.org/officeDocument/2006/relationships/slide" Target="slides/slide43.xml"/><Relationship Id="rId184" Type="http://schemas.openxmlformats.org/officeDocument/2006/relationships/font" Target="fonts/BarlowLight-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89" Type="http://schemas.openxmlformats.org/officeDocument/2006/relationships/font" Target="fonts/Barlow-boldItalic.fntdata"/><Relationship Id="rId100" Type="http://schemas.openxmlformats.org/officeDocument/2006/relationships/slide" Target="slides/slide94.xml"/><Relationship Id="rId188" Type="http://schemas.openxmlformats.org/officeDocument/2006/relationships/font" Target="fonts/Barlow-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BarlowLight-bold.fntdata"/><Relationship Id="rId32" Type="http://schemas.openxmlformats.org/officeDocument/2006/relationships/slide" Target="slides/slide26.xml"/><Relationship Id="rId182" Type="http://schemas.openxmlformats.org/officeDocument/2006/relationships/font" Target="fonts/BarlowLight-regular.fntdata"/><Relationship Id="rId35" Type="http://schemas.openxmlformats.org/officeDocument/2006/relationships/slide" Target="slides/slide29.xml"/><Relationship Id="rId181" Type="http://schemas.openxmlformats.org/officeDocument/2006/relationships/font" Target="fonts/ProximaNovaSemibold-boldItalic.fntdata"/><Relationship Id="rId34" Type="http://schemas.openxmlformats.org/officeDocument/2006/relationships/slide" Target="slides/slide28.xml"/><Relationship Id="rId180" Type="http://schemas.openxmlformats.org/officeDocument/2006/relationships/font" Target="fonts/ProximaNovaSemibold-bold.fntdata"/><Relationship Id="rId37" Type="http://schemas.openxmlformats.org/officeDocument/2006/relationships/slide" Target="slides/slide31.xml"/><Relationship Id="rId176" Type="http://schemas.openxmlformats.org/officeDocument/2006/relationships/font" Target="fonts/RalewayMedium-bold.fntdata"/><Relationship Id="rId36" Type="http://schemas.openxmlformats.org/officeDocument/2006/relationships/slide" Target="slides/slide30.xml"/><Relationship Id="rId175" Type="http://schemas.openxmlformats.org/officeDocument/2006/relationships/font" Target="fonts/RalewayMedium-regular.fntdata"/><Relationship Id="rId39" Type="http://schemas.openxmlformats.org/officeDocument/2006/relationships/slide" Target="slides/slide33.xml"/><Relationship Id="rId174" Type="http://schemas.openxmlformats.org/officeDocument/2006/relationships/font" Target="fonts/RalewayLight-boldItalic.fntdata"/><Relationship Id="rId38" Type="http://schemas.openxmlformats.org/officeDocument/2006/relationships/slide" Target="slides/slide32.xml"/><Relationship Id="rId173" Type="http://schemas.openxmlformats.org/officeDocument/2006/relationships/font" Target="fonts/RalewayLight-italic.fntdata"/><Relationship Id="rId179" Type="http://schemas.openxmlformats.org/officeDocument/2006/relationships/font" Target="fonts/ProximaNovaSemibold-regular.fntdata"/><Relationship Id="rId178" Type="http://schemas.openxmlformats.org/officeDocument/2006/relationships/font" Target="fonts/RalewayMedium-boldItalic.fntdata"/><Relationship Id="rId177" Type="http://schemas.openxmlformats.org/officeDocument/2006/relationships/font" Target="fonts/Raleway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RalewayLight-bold.fntdata"/><Relationship Id="rId65" Type="http://schemas.openxmlformats.org/officeDocument/2006/relationships/slide" Target="slides/slide59.xml"/><Relationship Id="rId171" Type="http://schemas.openxmlformats.org/officeDocument/2006/relationships/font" Target="fonts/RalewayLight-regular.fntdata"/><Relationship Id="rId68" Type="http://schemas.openxmlformats.org/officeDocument/2006/relationships/slide" Target="slides/slide62.xml"/><Relationship Id="rId170" Type="http://schemas.openxmlformats.org/officeDocument/2006/relationships/font" Target="fonts/NotoSans-bold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oboto-italic.fntdata"/><Relationship Id="rId69" Type="http://schemas.openxmlformats.org/officeDocument/2006/relationships/slide" Target="slides/slide63.xml"/><Relationship Id="rId164" Type="http://schemas.openxmlformats.org/officeDocument/2006/relationships/font" Target="fonts/Roboto-bold.fntdata"/><Relationship Id="rId163" Type="http://schemas.openxmlformats.org/officeDocument/2006/relationships/font" Target="fonts/Roboto-regular.fntdata"/><Relationship Id="rId162" Type="http://schemas.openxmlformats.org/officeDocument/2006/relationships/font" Target="fonts/Raleway-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Roboto-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aleway-italic.fntdata"/><Relationship Id="rId54" Type="http://schemas.openxmlformats.org/officeDocument/2006/relationships/slide" Target="slides/slide48.xml"/><Relationship Id="rId160" Type="http://schemas.openxmlformats.org/officeDocument/2006/relationships/font" Target="fonts/Raleway-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aleway-regular.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alewaySemiBold-boldItalic.fntdata"/><Relationship Id="rId157" Type="http://schemas.openxmlformats.org/officeDocument/2006/relationships/font" Target="fonts/RalewaySemiBold-italic.fntdata"/><Relationship Id="rId156" Type="http://schemas.openxmlformats.org/officeDocument/2006/relationships/font" Target="fonts/RalewaySemiBold-bold.fntdata"/><Relationship Id="rId155" Type="http://schemas.openxmlformats.org/officeDocument/2006/relationships/font" Target="fonts/Raleway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ysqltutorial.org/mysql-null/"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2-35-173-203-107.compute-1.amazonaws.com/lms/mod/lesson/view.php?id=295"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qlservertutorial.net/sql-server-basics/sql-server-group-by/" TargetMode="External"/><Relationship Id="rId3" Type="http://schemas.openxmlformats.org/officeDocument/2006/relationships/hyperlink" Target="https://www.sqlservertutorial.net/sql-server-basics/sql-server-having/" TargetMode="External"/><Relationship Id="rId4" Type="http://schemas.openxmlformats.org/officeDocument/2006/relationships/hyperlink" Target="https://www.sqlservertutorial.net/sql-server-basics/sql-server-select/"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Hello Everyone. My name is ….... I will be your instructor for the SQL course. I hope everyone is healthy and ready for the session. </a:t>
            </a:r>
            <a:endParaRPr/>
          </a:p>
          <a:p>
            <a:pPr indent="0" lvl="0" marL="0" rtl="0" algn="l">
              <a:lnSpc>
                <a:spcPct val="100000"/>
              </a:lnSpc>
              <a:spcBef>
                <a:spcPts val="0"/>
              </a:spcBef>
              <a:spcAft>
                <a:spcPts val="0"/>
              </a:spcAft>
              <a:buSzPts val="1400"/>
              <a:buNone/>
            </a:pPr>
            <a:r>
              <a:rPr lang="tr-TR"/>
              <a:t>Alright, let’s start with PearDeck. Did you complete the pre-class activity?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rgbClr val="373A3C"/>
                </a:solidFill>
                <a:highlight>
                  <a:srgbClr val="FFFFFF"/>
                </a:highlight>
              </a:rPr>
              <a:t>A database is typically controlled by a database management system (DBMS). Data and Typically, there are two main database storage types:</a:t>
            </a:r>
            <a:endParaRPr sz="1200">
              <a:solidFill>
                <a:srgbClr val="373A3C"/>
              </a:solidFill>
              <a:highlight>
                <a:srgbClr val="FFFFFF"/>
              </a:highlight>
            </a:endParaRPr>
          </a:p>
          <a:p>
            <a:pPr indent="0" lvl="0" marL="0" rtl="0" algn="l">
              <a:lnSpc>
                <a:spcPct val="100000"/>
              </a:lnSpc>
              <a:spcBef>
                <a:spcPts val="0"/>
              </a:spcBef>
              <a:spcAft>
                <a:spcPts val="0"/>
              </a:spcAft>
              <a:buSzPts val="1400"/>
              <a:buNone/>
            </a:pPr>
            <a:r>
              <a:rPr lang="tr-TR" sz="1200">
                <a:solidFill>
                  <a:srgbClr val="373A3C"/>
                </a:solidFill>
                <a:highlight>
                  <a:srgbClr val="FFFFFF"/>
                </a:highlight>
              </a:rPr>
              <a:t>A </a:t>
            </a:r>
            <a:r>
              <a:rPr i="1" lang="tr-TR" sz="1200">
                <a:solidFill>
                  <a:srgbClr val="373A3C"/>
                </a:solidFill>
                <a:highlight>
                  <a:srgbClr val="FFFFFF"/>
                </a:highlight>
              </a:rPr>
              <a:t>relational database</a:t>
            </a:r>
            <a:r>
              <a:rPr lang="tr-TR" sz="1200">
                <a:solidFill>
                  <a:srgbClr val="373A3C"/>
                </a:solidFill>
                <a:highlight>
                  <a:srgbClr val="FFFFFF"/>
                </a:highlight>
              </a:rPr>
              <a:t> is a type of database that stores and provides access to data points that are related to one another. Relational databases are based on the relational model, an intuitive, straightforward way of representing data in tables. The columns of the table hold attributes of the data, and each record usually has a value for each attribute, making it easy to establish the relationships among data points.</a:t>
            </a:r>
            <a:endParaRPr sz="1200">
              <a:solidFill>
                <a:srgbClr val="373A3C"/>
              </a:solidFill>
              <a:highlight>
                <a:srgbClr val="FFFFFF"/>
              </a:highlight>
            </a:endParaRPr>
          </a:p>
          <a:p>
            <a:pPr indent="0" lvl="0" marL="0" rtl="0" algn="l">
              <a:lnSpc>
                <a:spcPct val="115000"/>
              </a:lnSpc>
              <a:spcBef>
                <a:spcPts val="0"/>
              </a:spcBef>
              <a:spcAft>
                <a:spcPts val="0"/>
              </a:spcAft>
              <a:buSzPts val="1400"/>
              <a:buNone/>
            </a:pPr>
            <a:r>
              <a:t/>
            </a:r>
            <a:endParaRPr sz="1200">
              <a:solidFill>
                <a:srgbClr val="373A3C"/>
              </a:solidFill>
              <a:highlight>
                <a:srgbClr val="FFFFFF"/>
              </a:highlight>
            </a:endParaRPr>
          </a:p>
          <a:p>
            <a:pPr indent="0" lvl="0" marL="0" rtl="0" algn="l">
              <a:lnSpc>
                <a:spcPct val="100000"/>
              </a:lnSpc>
              <a:spcBef>
                <a:spcPts val="120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250">
              <a:solidFill>
                <a:srgbClr val="373A3C"/>
              </a:solidFill>
              <a:highlight>
                <a:srgbClr val="FFFFFF"/>
              </a:highligh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solidFill>
                  <a:srgbClr val="FF0000"/>
                </a:solidFill>
                <a:highlight>
                  <a:srgbClr val="F0F0F0"/>
                </a:highlight>
                <a:latin typeface="Courier New"/>
                <a:ea typeface="Courier New"/>
                <a:cs typeface="Courier New"/>
                <a:sym typeface="Courier New"/>
              </a:rPr>
              <a:t>MAX</a:t>
            </a:r>
            <a:r>
              <a:rPr lang="tr-TR" sz="1450">
                <a:solidFill>
                  <a:srgbClr val="373A3C"/>
                </a:solidFill>
                <a:highlight>
                  <a:srgbClr val="FFFFFF"/>
                </a:highlight>
              </a:rPr>
              <a:t> function returns the maximum value in the selected column.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With the </a:t>
            </a:r>
            <a:r>
              <a:rPr lang="tr-TR">
                <a:solidFill>
                  <a:srgbClr val="FF0000"/>
                </a:solidFill>
                <a:highlight>
                  <a:srgbClr val="F0F0F0"/>
                </a:highlight>
                <a:latin typeface="Courier New"/>
                <a:ea typeface="Courier New"/>
                <a:cs typeface="Courier New"/>
                <a:sym typeface="Courier New"/>
              </a:rPr>
              <a:t>MAX</a:t>
            </a:r>
            <a:r>
              <a:rPr lang="tr-TR" sz="1450">
                <a:solidFill>
                  <a:srgbClr val="373A3C"/>
                </a:solidFill>
                <a:highlight>
                  <a:srgbClr val="FFFFFF"/>
                </a:highlight>
              </a:rPr>
              <a:t> function, you can find the highest salary among the employees, the most expensive products, the longest track, the newest dates etc.</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 </a:t>
            </a:r>
            <a:r>
              <a:rPr lang="tr-TR">
                <a:solidFill>
                  <a:srgbClr val="FF0000"/>
                </a:solidFill>
                <a:highlight>
                  <a:srgbClr val="F0F0F0"/>
                </a:highlight>
                <a:latin typeface="Courier New"/>
                <a:ea typeface="Courier New"/>
                <a:cs typeface="Courier New"/>
                <a:sym typeface="Courier New"/>
              </a:rPr>
              <a:t>MIN</a:t>
            </a:r>
            <a:r>
              <a:rPr lang="tr-TR" sz="1450">
                <a:solidFill>
                  <a:srgbClr val="373A3C"/>
                </a:solidFill>
                <a:highlight>
                  <a:srgbClr val="FFFFFF"/>
                </a:highlight>
              </a:rPr>
              <a:t> function can also be used with dates. For instance, display the earliest hired employee's date.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tr-TR" sz="1100">
                <a:solidFill>
                  <a:srgbClr val="373A3C"/>
                </a:solidFill>
                <a:highlight>
                  <a:srgbClr val="FFFFFF"/>
                </a:highlight>
                <a:latin typeface="Raleway"/>
                <a:ea typeface="Raleway"/>
                <a:cs typeface="Raleway"/>
                <a:sym typeface="Raleway"/>
              </a:rPr>
              <a:t>What is total amount salary of the male employees?</a:t>
            </a:r>
            <a:endParaRPr b="1" sz="1100">
              <a:solidFill>
                <a:srgbClr val="373A3C"/>
              </a:solidFill>
              <a:highlight>
                <a:srgbClr val="FFFFFF"/>
              </a:highlight>
              <a:latin typeface="Raleway"/>
              <a:ea typeface="Raleway"/>
              <a:cs typeface="Raleway"/>
              <a:sym typeface="Raleway"/>
            </a:endParaRPr>
          </a:p>
          <a:p>
            <a:pPr indent="0" lvl="0" marL="0" rtl="0" algn="l">
              <a:lnSpc>
                <a:spcPct val="100000"/>
              </a:lnSpc>
              <a:spcBef>
                <a:spcPts val="0"/>
              </a:spcBef>
              <a:spcAft>
                <a:spcPts val="0"/>
              </a:spcAft>
              <a:buSzPts val="1400"/>
              <a:buNone/>
            </a:pPr>
            <a:r>
              <a:rPr b="1" lang="tr-TR" sz="1100">
                <a:solidFill>
                  <a:srgbClr val="373A3C"/>
                </a:solidFill>
                <a:highlight>
                  <a:schemeClr val="lt1"/>
                </a:highlight>
                <a:latin typeface="Raleway"/>
                <a:ea typeface="Raleway"/>
                <a:cs typeface="Raleway"/>
                <a:sym typeface="Raleway"/>
              </a:rPr>
              <a:t>SELECT SUM(salary) as male_salary </a:t>
            </a:r>
            <a:endParaRPr/>
          </a:p>
          <a:p>
            <a:pPr indent="0" lvl="0" marL="0" rtl="0" algn="l">
              <a:lnSpc>
                <a:spcPct val="100000"/>
              </a:lnSpc>
              <a:spcBef>
                <a:spcPts val="0"/>
              </a:spcBef>
              <a:spcAft>
                <a:spcPts val="0"/>
              </a:spcAft>
              <a:buSzPts val="1400"/>
              <a:buNone/>
            </a:pPr>
            <a:r>
              <a:rPr b="1" lang="tr-TR" sz="1100">
                <a:solidFill>
                  <a:srgbClr val="373A3C"/>
                </a:solidFill>
                <a:highlight>
                  <a:schemeClr val="lt1"/>
                </a:highlight>
                <a:latin typeface="Raleway"/>
                <a:ea typeface="Raleway"/>
                <a:cs typeface="Raleway"/>
                <a:sym typeface="Raleway"/>
              </a:rPr>
              <a:t>FROM employees </a:t>
            </a:r>
            <a:endParaRPr/>
          </a:p>
          <a:p>
            <a:pPr indent="0" lvl="0" marL="0" rtl="0" algn="l">
              <a:lnSpc>
                <a:spcPct val="100000"/>
              </a:lnSpc>
              <a:spcBef>
                <a:spcPts val="0"/>
              </a:spcBef>
              <a:spcAft>
                <a:spcPts val="0"/>
              </a:spcAft>
              <a:buSzPts val="1400"/>
              <a:buNone/>
            </a:pPr>
            <a:r>
              <a:rPr b="1" lang="tr-TR" sz="1100">
                <a:solidFill>
                  <a:srgbClr val="373A3C"/>
                </a:solidFill>
                <a:highlight>
                  <a:schemeClr val="lt1"/>
                </a:highlight>
                <a:latin typeface="Raleway"/>
                <a:ea typeface="Raleway"/>
                <a:cs typeface="Raleway"/>
                <a:sym typeface="Raleway"/>
              </a:rPr>
              <a:t>WHERE gender=’Male’</a:t>
            </a:r>
            <a:endParaRPr b="1" sz="1100">
              <a:solidFill>
                <a:srgbClr val="373A3C"/>
              </a:solidFill>
              <a:highlight>
                <a:srgbClr val="FFFFFF"/>
              </a:highlight>
              <a:latin typeface="Raleway"/>
              <a:ea typeface="Raleway"/>
              <a:cs typeface="Raleway"/>
              <a:sym typeface="Raleway"/>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rgbClr val="373A3C"/>
                </a:solidFill>
                <a:highlight>
                  <a:srgbClr val="FFFFFF"/>
                </a:highlight>
              </a:rPr>
              <a:t>There are some cases where we may need to apply the aggregate function not only to a selected group of rows. In the previous parts, we found the total amount of salaries of male and female employees separately.  What if want to show them in the same result table grouped by their gender. In such cases, we use </a:t>
            </a:r>
            <a:r>
              <a:rPr lang="tr-TR" sz="1200">
                <a:solidFill>
                  <a:srgbClr val="FF0000"/>
                </a:solidFill>
                <a:highlight>
                  <a:srgbClr val="F0F0F0"/>
                </a:highlight>
                <a:latin typeface="Courier New"/>
                <a:ea typeface="Courier New"/>
                <a:cs typeface="Courier New"/>
                <a:sym typeface="Courier New"/>
              </a:rPr>
              <a:t>GROUP BY</a:t>
            </a:r>
            <a:r>
              <a:rPr lang="tr-TR" sz="1200">
                <a:solidFill>
                  <a:srgbClr val="373A3C"/>
                </a:solidFill>
                <a:highlight>
                  <a:srgbClr val="FFFFFF"/>
                </a:highlight>
              </a:rPr>
              <a:t> statement. In case a </a:t>
            </a:r>
            <a:r>
              <a:rPr lang="tr-TR" sz="1200">
                <a:solidFill>
                  <a:srgbClr val="FF0000"/>
                </a:solidFill>
                <a:highlight>
                  <a:srgbClr val="F0F0F0"/>
                </a:highlight>
                <a:latin typeface="Courier New"/>
                <a:ea typeface="Courier New"/>
                <a:cs typeface="Courier New"/>
                <a:sym typeface="Courier New"/>
              </a:rPr>
              <a:t>WHERE</a:t>
            </a:r>
            <a:r>
              <a:rPr lang="tr-TR" sz="1200">
                <a:solidFill>
                  <a:srgbClr val="373A3C"/>
                </a:solidFill>
                <a:highlight>
                  <a:srgbClr val="FFFFFF"/>
                </a:highlight>
              </a:rPr>
              <a:t> clause is used, the </a:t>
            </a:r>
            <a:r>
              <a:rPr lang="tr-TR" sz="1200">
                <a:solidFill>
                  <a:srgbClr val="FF0000"/>
                </a:solidFill>
                <a:highlight>
                  <a:srgbClr val="F0F0F0"/>
                </a:highlight>
                <a:latin typeface="Courier New"/>
                <a:ea typeface="Courier New"/>
                <a:cs typeface="Courier New"/>
                <a:sym typeface="Courier New"/>
              </a:rPr>
              <a:t>GROUP BY</a:t>
            </a:r>
            <a:r>
              <a:rPr lang="tr-TR" sz="1200">
                <a:solidFill>
                  <a:srgbClr val="373A3C"/>
                </a:solidFill>
                <a:highlight>
                  <a:srgbClr val="FFFFFF"/>
                </a:highlight>
              </a:rPr>
              <a:t> clause should come after the </a:t>
            </a:r>
            <a:r>
              <a:rPr lang="tr-TR" sz="1200">
                <a:solidFill>
                  <a:srgbClr val="FF0000"/>
                </a:solidFill>
                <a:highlight>
                  <a:srgbClr val="F0F0F0"/>
                </a:highlight>
                <a:latin typeface="Courier New"/>
                <a:ea typeface="Courier New"/>
                <a:cs typeface="Courier New"/>
                <a:sym typeface="Courier New"/>
              </a:rPr>
              <a:t>WHERE</a:t>
            </a:r>
            <a:r>
              <a:rPr lang="tr-TR" sz="1200">
                <a:solidFill>
                  <a:srgbClr val="373A3C"/>
                </a:solidFill>
                <a:highlight>
                  <a:srgbClr val="FFFFFF"/>
                </a:highlight>
              </a:rPr>
              <a:t> clause. We specify the column or a list of comma-separated columns right after the </a:t>
            </a:r>
            <a:r>
              <a:rPr lang="tr-TR" sz="1200">
                <a:solidFill>
                  <a:srgbClr val="FF0000"/>
                </a:solidFill>
                <a:highlight>
                  <a:srgbClr val="F0F0F0"/>
                </a:highlight>
                <a:latin typeface="Courier New"/>
                <a:ea typeface="Courier New"/>
                <a:cs typeface="Courier New"/>
                <a:sym typeface="Courier New"/>
              </a:rPr>
              <a:t>GROUP BY</a:t>
            </a:r>
            <a:r>
              <a:rPr lang="tr-TR" sz="1200">
                <a:solidFill>
                  <a:srgbClr val="373A3C"/>
                </a:solidFill>
                <a:highlight>
                  <a:srgbClr val="FFFFFF"/>
                </a:highlight>
              </a:rPr>
              <a:t>.  Any nonaggregate expression in the SELECT must be included in the GROUP BY clause.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373A3C"/>
                </a:solidFill>
                <a:highlight>
                  <a:srgbClr val="FFFFFF"/>
                </a:highlight>
              </a:rPr>
              <a:t>Actually, the term "relational database" was invented by E. F. Codd at IBM in 1970. Codd introduced the term in his research paper "A Relational Model of Data for Large Shared Data Banks". In this paper and later papers, he defined what he meant by "relational". One well-known definition of what constitutes a relational database system is composed of Codd's 12 rules. However, no commercial implementations of the relational model conform to all of Codd's rules, so the term has gradually come to describe a broader class of database systems.</a:t>
            </a:r>
            <a:endParaRPr sz="1200">
              <a:solidFill>
                <a:srgbClr val="373A3C"/>
              </a:solidFill>
              <a:highlight>
                <a:srgbClr val="FFFFFF"/>
              </a:highlight>
            </a:endParaRPr>
          </a:p>
          <a:p>
            <a:pPr indent="0" lvl="0" marL="0" rtl="0" algn="l">
              <a:lnSpc>
                <a:spcPct val="100000"/>
              </a:lnSpc>
              <a:spcBef>
                <a:spcPts val="120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250">
              <a:solidFill>
                <a:srgbClr val="373A3C"/>
              </a:solidFill>
              <a:highlight>
                <a:srgbClr val="FFFFFF"/>
              </a:highlight>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SzPts val="1400"/>
              <a:buNone/>
            </a:pPr>
            <a:r>
              <a:rPr lang="tr-TR" sz="1450">
                <a:solidFill>
                  <a:srgbClr val="373A3C"/>
                </a:solidFill>
                <a:highlight>
                  <a:srgbClr val="FFFFFF"/>
                </a:highlight>
              </a:rPr>
              <a:t>We've mentioned that the </a:t>
            </a:r>
            <a:r>
              <a:rPr lang="tr-TR">
                <a:solidFill>
                  <a:srgbClr val="FF0000"/>
                </a:solidFill>
                <a:highlight>
                  <a:srgbClr val="F0F0F0"/>
                </a:highlight>
                <a:latin typeface="Courier New"/>
                <a:ea typeface="Courier New"/>
                <a:cs typeface="Courier New"/>
                <a:sym typeface="Courier New"/>
              </a:rPr>
              <a:t>GROUP BY</a:t>
            </a:r>
            <a:r>
              <a:rPr lang="tr-TR" sz="1450">
                <a:solidFill>
                  <a:srgbClr val="373A3C"/>
                </a:solidFill>
                <a:highlight>
                  <a:srgbClr val="FFFFFF"/>
                </a:highlight>
              </a:rPr>
              <a:t> clause is often used with aggregate functions. Now, let's see how it is.</a:t>
            </a:r>
            <a:endParaRPr sz="1200">
              <a:solidFill>
                <a:srgbClr val="333333"/>
              </a:solidFill>
              <a:highlight>
                <a:srgbClr val="FFFFFF"/>
              </a:highlight>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you remember before, we used with “order by” clause to sort</a:t>
            </a:r>
            <a:endParaRPr/>
          </a:p>
          <a:p>
            <a:pPr indent="0" lvl="0" marL="0" rtl="0" algn="l">
              <a:lnSpc>
                <a:spcPct val="100000"/>
              </a:lnSpc>
              <a:spcBef>
                <a:spcPts val="0"/>
              </a:spcBef>
              <a:spcAft>
                <a:spcPts val="0"/>
              </a:spcAft>
              <a:buClr>
                <a:schemeClr val="dk1"/>
              </a:buClr>
              <a:buSzPts val="1100"/>
              <a:buFont typeface="Arial"/>
              <a:buNone/>
            </a:pPr>
            <a:r>
              <a:rPr lang="tr-TR"/>
              <a:t> </a:t>
            </a:r>
            <a:endParaRPr/>
          </a:p>
          <a:p>
            <a:pPr indent="0" lvl="0" marL="0" rtl="0" algn="l">
              <a:lnSpc>
                <a:spcPct val="100000"/>
              </a:lnSpc>
              <a:spcBef>
                <a:spcPts val="0"/>
              </a:spcBef>
              <a:spcAft>
                <a:spcPts val="0"/>
              </a:spcAft>
              <a:buClr>
                <a:schemeClr val="dk1"/>
              </a:buClr>
              <a:buSzPts val="1100"/>
              <a:buFont typeface="Arial"/>
              <a:buNone/>
            </a:pPr>
            <a:r>
              <a:rPr lang="tr-TR"/>
              <a:t>select *</a:t>
            </a:r>
            <a:endParaRPr/>
          </a:p>
          <a:p>
            <a:pPr indent="0" lvl="0" marL="0" rtl="0" algn="l">
              <a:lnSpc>
                <a:spcPct val="100000"/>
              </a:lnSpc>
              <a:spcBef>
                <a:spcPts val="0"/>
              </a:spcBef>
              <a:spcAft>
                <a:spcPts val="0"/>
              </a:spcAft>
              <a:buClr>
                <a:schemeClr val="dk1"/>
              </a:buClr>
              <a:buSzPts val="1100"/>
              <a:buFont typeface="Arial"/>
              <a:buNone/>
            </a:pPr>
            <a:r>
              <a:rPr lang="tr-TR"/>
              <a:t>from employees</a:t>
            </a:r>
            <a:endParaRPr/>
          </a:p>
          <a:p>
            <a:pPr indent="0" lvl="0" marL="0" rtl="0" algn="l">
              <a:lnSpc>
                <a:spcPct val="100000"/>
              </a:lnSpc>
              <a:spcBef>
                <a:spcPts val="0"/>
              </a:spcBef>
              <a:spcAft>
                <a:spcPts val="0"/>
              </a:spcAft>
              <a:buClr>
                <a:schemeClr val="dk1"/>
              </a:buClr>
              <a:buSzPts val="1100"/>
              <a:buFont typeface="Arial"/>
              <a:buNone/>
            </a:pPr>
            <a:r>
              <a:rPr lang="tr-TR"/>
              <a:t>order by gender DESC</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SzPts val="1400"/>
              <a:buNone/>
            </a:pPr>
            <a:r>
              <a:t/>
            </a:r>
            <a:endParaRPr sz="1200">
              <a:solidFill>
                <a:srgbClr val="333333"/>
              </a:solidFill>
              <a:highlight>
                <a:srgbClr val="FFFFFF"/>
              </a:highlight>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SzPts val="1400"/>
              <a:buNone/>
            </a:pPr>
            <a:r>
              <a:t/>
            </a:r>
            <a:endParaRPr sz="1200">
              <a:solidFill>
                <a:srgbClr val="333333"/>
              </a:solidFill>
              <a:highlight>
                <a:srgbClr val="FFFFFF"/>
              </a:highlight>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373A3C"/>
              </a:solidFill>
              <a:highlight>
                <a:srgbClr val="FFFFFF"/>
              </a:highlight>
            </a:endParaRPr>
          </a:p>
          <a:p>
            <a:pPr indent="0" lvl="0" marL="0" rtl="0" algn="l">
              <a:lnSpc>
                <a:spcPct val="115000"/>
              </a:lnSpc>
              <a:spcBef>
                <a:spcPts val="0"/>
              </a:spcBef>
              <a:spcAft>
                <a:spcPts val="0"/>
              </a:spcAft>
              <a:buSzPts val="1400"/>
              <a:buNone/>
            </a:pPr>
            <a:r>
              <a:rPr lang="tr-TR" sz="1450">
                <a:solidFill>
                  <a:srgbClr val="373A3C"/>
                </a:solidFill>
                <a:highlight>
                  <a:srgbClr val="FFFFFF"/>
                </a:highlight>
              </a:rPr>
              <a:t>SQL (stands for Structured Query Language) is accepted as the standard Relational Database Management System (RDBMS) language. So we usually prefer to call Relational Database as SQL and Non-Relational database as NoSQL. </a:t>
            </a:r>
            <a:endParaRPr sz="1450">
              <a:solidFill>
                <a:srgbClr val="373A3C"/>
              </a:solidFill>
              <a:highlight>
                <a:srgbClr val="FFFFFF"/>
              </a:highlight>
            </a:endParaRPr>
          </a:p>
          <a:p>
            <a:pPr indent="0" lvl="0" marL="0" rtl="0" algn="l">
              <a:lnSpc>
                <a:spcPct val="115000"/>
              </a:lnSpc>
              <a:spcBef>
                <a:spcPts val="1200"/>
              </a:spcBef>
              <a:spcAft>
                <a:spcPts val="0"/>
              </a:spcAft>
              <a:buSzPts val="1400"/>
              <a:buNone/>
            </a:pPr>
            <a:r>
              <a:rPr lang="tr-TR" sz="1450">
                <a:solidFill>
                  <a:srgbClr val="373A3C"/>
                </a:solidFill>
                <a:highlight>
                  <a:srgbClr val="FFFFFF"/>
                </a:highlight>
              </a:rPr>
              <a:t>Left-&gt; an example for SQL database and a query</a:t>
            </a:r>
            <a:endParaRPr sz="1450">
              <a:solidFill>
                <a:srgbClr val="373A3C"/>
              </a:solidFill>
              <a:highlight>
                <a:srgbClr val="FFFFFF"/>
              </a:highlight>
            </a:endParaRPr>
          </a:p>
          <a:p>
            <a:pPr indent="0" lvl="0" marL="0" rtl="0" algn="l">
              <a:lnSpc>
                <a:spcPct val="115000"/>
              </a:lnSpc>
              <a:spcBef>
                <a:spcPts val="1200"/>
              </a:spcBef>
              <a:spcAft>
                <a:spcPts val="0"/>
              </a:spcAft>
              <a:buSzPts val="1400"/>
              <a:buNone/>
            </a:pPr>
            <a:r>
              <a:rPr lang="tr-TR" sz="1450">
                <a:solidFill>
                  <a:srgbClr val="373A3C"/>
                </a:solidFill>
                <a:highlight>
                  <a:srgbClr val="FFFFFF"/>
                </a:highlight>
              </a:rPr>
              <a:t>Right-&gt; an example for the NoSql Not Only SQL</a:t>
            </a:r>
            <a:endParaRPr sz="1450">
              <a:solidFill>
                <a:srgbClr val="373A3C"/>
              </a:solidFill>
              <a:highlight>
                <a:srgbClr val="FFFFFF"/>
              </a:highlight>
            </a:endParaRPr>
          </a:p>
          <a:p>
            <a:pPr indent="0" lvl="0" marL="0" rtl="0" algn="l">
              <a:lnSpc>
                <a:spcPct val="115000"/>
              </a:lnSpc>
              <a:spcBef>
                <a:spcPts val="1200"/>
              </a:spcBef>
              <a:spcAft>
                <a:spcPts val="0"/>
              </a:spcAft>
              <a:buSzPts val="1400"/>
              <a:buNone/>
            </a:pPr>
            <a:r>
              <a:t/>
            </a:r>
            <a:endParaRPr sz="1450">
              <a:solidFill>
                <a:srgbClr val="373A3C"/>
              </a:solidFill>
              <a:highlight>
                <a:srgbClr val="FFFFFF"/>
              </a:highlight>
            </a:endParaRPr>
          </a:p>
          <a:p>
            <a:pPr indent="0" lvl="0" marL="0" rtl="0" algn="l">
              <a:lnSpc>
                <a:spcPct val="115000"/>
              </a:lnSpc>
              <a:spcBef>
                <a:spcPts val="1200"/>
              </a:spcBef>
              <a:spcAft>
                <a:spcPts val="0"/>
              </a:spcAft>
              <a:buSzPts val="1400"/>
              <a:buNone/>
            </a:pPr>
            <a:r>
              <a:t/>
            </a:r>
            <a:endParaRPr sz="1200">
              <a:solidFill>
                <a:srgbClr val="373A3C"/>
              </a:solidFill>
              <a:highlight>
                <a:srgbClr val="FFFFFF"/>
              </a:highlight>
            </a:endParaRPr>
          </a:p>
          <a:p>
            <a:pPr indent="0" lvl="0" marL="0" rtl="0" algn="l">
              <a:lnSpc>
                <a:spcPct val="100000"/>
              </a:lnSpc>
              <a:spcBef>
                <a:spcPts val="120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250">
              <a:solidFill>
                <a:srgbClr val="373A3C"/>
              </a:solidFill>
              <a:highlight>
                <a:srgbClr val="FFFFFF"/>
              </a:highligh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rgbClr val="373A3C"/>
                </a:solidFill>
                <a:highlight>
                  <a:srgbClr val="FFFFFF"/>
                </a:highlight>
                <a:latin typeface="Raleway"/>
                <a:ea typeface="Raleway"/>
                <a:cs typeface="Raleway"/>
                <a:sym typeface="Raleway"/>
              </a:rPr>
              <a:t>In the previous part, we have learned how to use </a:t>
            </a:r>
            <a:r>
              <a:rPr lang="tr-TR" sz="1200">
                <a:solidFill>
                  <a:srgbClr val="FF0000"/>
                </a:solidFill>
                <a:highlight>
                  <a:srgbClr val="F0F0F0"/>
                </a:highlight>
                <a:latin typeface="Raleway"/>
                <a:ea typeface="Raleway"/>
                <a:cs typeface="Raleway"/>
                <a:sym typeface="Raleway"/>
              </a:rPr>
              <a:t>MIN</a:t>
            </a:r>
            <a:r>
              <a:rPr lang="tr-TR" sz="1200">
                <a:solidFill>
                  <a:srgbClr val="373A3C"/>
                </a:solidFill>
                <a:highlight>
                  <a:srgbClr val="FFFFFF"/>
                </a:highlight>
                <a:latin typeface="Raleway"/>
                <a:ea typeface="Raleway"/>
                <a:cs typeface="Raleway"/>
                <a:sym typeface="Raleway"/>
              </a:rPr>
              <a:t> and </a:t>
            </a:r>
            <a:r>
              <a:rPr lang="tr-TR" sz="1200">
                <a:solidFill>
                  <a:srgbClr val="FF0000"/>
                </a:solidFill>
                <a:highlight>
                  <a:srgbClr val="F0F0F0"/>
                </a:highlight>
                <a:latin typeface="Raleway"/>
                <a:ea typeface="Raleway"/>
                <a:cs typeface="Raleway"/>
                <a:sym typeface="Raleway"/>
              </a:rPr>
              <a:t>MAX</a:t>
            </a:r>
            <a:r>
              <a:rPr lang="tr-TR" sz="1200">
                <a:solidFill>
                  <a:srgbClr val="373A3C"/>
                </a:solidFill>
                <a:highlight>
                  <a:srgbClr val="FFFFFF"/>
                </a:highlight>
                <a:latin typeface="Raleway"/>
                <a:ea typeface="Raleway"/>
                <a:cs typeface="Raleway"/>
                <a:sym typeface="Raleway"/>
              </a:rPr>
              <a:t> functions with the </a:t>
            </a:r>
            <a:r>
              <a:rPr lang="tr-TR" sz="1200">
                <a:solidFill>
                  <a:srgbClr val="FF0000"/>
                </a:solidFill>
                <a:highlight>
                  <a:srgbClr val="F0F0F0"/>
                </a:highlight>
                <a:latin typeface="Raleway"/>
                <a:ea typeface="Raleway"/>
                <a:cs typeface="Raleway"/>
                <a:sym typeface="Raleway"/>
              </a:rPr>
              <a:t>GROUP BY</a:t>
            </a:r>
            <a:r>
              <a:rPr lang="tr-TR" sz="1200">
                <a:solidFill>
                  <a:srgbClr val="373A3C"/>
                </a:solidFill>
                <a:highlight>
                  <a:srgbClr val="FFFFFF"/>
                </a:highlight>
                <a:latin typeface="Raleway"/>
                <a:ea typeface="Raleway"/>
                <a:cs typeface="Raleway"/>
                <a:sym typeface="Raleway"/>
              </a:rPr>
              <a:t> clause. In this part, we will continue with </a:t>
            </a:r>
            <a:r>
              <a:rPr lang="tr-TR" sz="1200">
                <a:solidFill>
                  <a:srgbClr val="FF0000"/>
                </a:solidFill>
                <a:highlight>
                  <a:srgbClr val="F0F0F0"/>
                </a:highlight>
                <a:latin typeface="Raleway"/>
                <a:ea typeface="Raleway"/>
                <a:cs typeface="Raleway"/>
                <a:sym typeface="Raleway"/>
              </a:rPr>
              <a:t>SUM</a:t>
            </a:r>
            <a:r>
              <a:rPr lang="tr-TR" sz="1200">
                <a:solidFill>
                  <a:srgbClr val="373A3C"/>
                </a:solidFill>
                <a:highlight>
                  <a:srgbClr val="FFFFFF"/>
                </a:highlight>
                <a:latin typeface="Raleway"/>
                <a:ea typeface="Raleway"/>
                <a:cs typeface="Raleway"/>
                <a:sym typeface="Raleway"/>
              </a:rPr>
              <a:t> and </a:t>
            </a:r>
            <a:r>
              <a:rPr lang="tr-TR" sz="1200">
                <a:solidFill>
                  <a:srgbClr val="FF0000"/>
                </a:solidFill>
                <a:highlight>
                  <a:srgbClr val="F0F0F0"/>
                </a:highlight>
                <a:latin typeface="Raleway"/>
                <a:ea typeface="Raleway"/>
                <a:cs typeface="Raleway"/>
                <a:sym typeface="Raleway"/>
              </a:rPr>
              <a:t>AVG</a:t>
            </a:r>
            <a:r>
              <a:rPr lang="tr-TR" sz="1200">
                <a:solidFill>
                  <a:srgbClr val="373A3C"/>
                </a:solidFill>
                <a:highlight>
                  <a:srgbClr val="FFFFFF"/>
                </a:highlight>
                <a:latin typeface="Raleway"/>
                <a:ea typeface="Raleway"/>
                <a:cs typeface="Raleway"/>
                <a:sym typeface="Raleway"/>
              </a:rPr>
              <a:t> functions. Let's go with the same scenario. In this case, we will calculate the total salaries of each group (gender).</a:t>
            </a:r>
            <a:endParaRPr/>
          </a:p>
          <a:p>
            <a:pPr indent="0" lvl="0" marL="0" rtl="0" algn="l">
              <a:lnSpc>
                <a:spcPct val="100000"/>
              </a:lnSpc>
              <a:spcBef>
                <a:spcPts val="0"/>
              </a:spcBef>
              <a:spcAft>
                <a:spcPts val="0"/>
              </a:spcAft>
              <a:buSzPts val="1400"/>
              <a:buNone/>
            </a:pPr>
            <a:r>
              <a:t/>
            </a:r>
            <a:endParaRPr sz="1200">
              <a:solidFill>
                <a:srgbClr val="373A3C"/>
              </a:solidFill>
              <a:highlight>
                <a:srgbClr val="FFFFFF"/>
              </a:highlight>
              <a:latin typeface="Raleway"/>
              <a:ea typeface="Raleway"/>
              <a:cs typeface="Raleway"/>
              <a:sym typeface="Raleway"/>
            </a:endParaRPr>
          </a:p>
          <a:p>
            <a:pPr indent="0" lvl="0" marL="0" rtl="0" algn="l">
              <a:lnSpc>
                <a:spcPct val="100000"/>
              </a:lnSpc>
              <a:spcBef>
                <a:spcPts val="0"/>
              </a:spcBef>
              <a:spcAft>
                <a:spcPts val="0"/>
              </a:spcAft>
              <a:buSzPts val="1400"/>
              <a:buNone/>
            </a:pPr>
            <a:r>
              <a:t/>
            </a:r>
            <a:endParaRPr sz="1200">
              <a:latin typeface="Raleway"/>
              <a:ea typeface="Raleway"/>
              <a:cs typeface="Raleway"/>
              <a:sym typeface="Raleway"/>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85714"/>
              </a:lnSpc>
              <a:spcBef>
                <a:spcPts val="0"/>
              </a:spcBef>
              <a:spcAft>
                <a:spcPts val="0"/>
              </a:spcAft>
              <a:buSzPts val="1400"/>
              <a:buNone/>
            </a:pPr>
            <a:r>
              <a:rPr lang="tr-TR" sz="1200">
                <a:solidFill>
                  <a:srgbClr val="737C85"/>
                </a:solidFill>
                <a:highlight>
                  <a:srgbClr val="FFFFFF"/>
                </a:highlight>
                <a:latin typeface="Raleway"/>
                <a:ea typeface="Raleway"/>
                <a:cs typeface="Raleway"/>
                <a:sym typeface="Raleway"/>
              </a:rPr>
              <a:t>Here is ERD Diagram of the dijital müzik mağazası database. do u know what is ERD by the way?</a:t>
            </a:r>
            <a:endParaRPr sz="1200">
              <a:solidFill>
                <a:srgbClr val="737C85"/>
              </a:solidFill>
              <a:highlight>
                <a:srgbClr val="FFFFFF"/>
              </a:highlight>
              <a:latin typeface="Raleway"/>
              <a:ea typeface="Raleway"/>
              <a:cs typeface="Raleway"/>
              <a:sym typeface="Raleway"/>
            </a:endParaRPr>
          </a:p>
          <a:p>
            <a:pPr indent="0" lvl="0" marL="0" rtl="0" algn="l">
              <a:lnSpc>
                <a:spcPct val="185714"/>
              </a:lnSpc>
              <a:spcBef>
                <a:spcPts val="0"/>
              </a:spcBef>
              <a:spcAft>
                <a:spcPts val="0"/>
              </a:spcAft>
              <a:buSzPts val="1400"/>
              <a:buNone/>
            </a:pPr>
            <a:r>
              <a:rPr lang="tr-TR" sz="1200">
                <a:solidFill>
                  <a:srgbClr val="737C85"/>
                </a:solidFill>
                <a:highlight>
                  <a:srgbClr val="FFFFFF"/>
                </a:highlight>
                <a:latin typeface="Raleway"/>
                <a:ea typeface="Raleway"/>
                <a:cs typeface="Raleway"/>
                <a:sym typeface="Raleway"/>
              </a:rPr>
              <a:t>Entity Relationship Diagram, also known as ERD, ER Diagram or ER model, is a type of structural diagram for use in database design. An ERD contains different symbols and connectors that visualize two important information: </a:t>
            </a:r>
            <a:r>
              <a:rPr b="1" lang="tr-TR" sz="1200">
                <a:solidFill>
                  <a:srgbClr val="737C85"/>
                </a:solidFill>
                <a:highlight>
                  <a:srgbClr val="FFFFFF"/>
                </a:highlight>
                <a:latin typeface="Raleway"/>
                <a:ea typeface="Raleway"/>
                <a:cs typeface="Raleway"/>
                <a:sym typeface="Raleway"/>
              </a:rPr>
              <a:t>The major entities within the system scope</a:t>
            </a:r>
            <a:r>
              <a:rPr lang="tr-TR" sz="1200">
                <a:solidFill>
                  <a:srgbClr val="737C85"/>
                </a:solidFill>
                <a:highlight>
                  <a:srgbClr val="FFFFFF"/>
                </a:highlight>
                <a:latin typeface="Raleway"/>
                <a:ea typeface="Raleway"/>
                <a:cs typeface="Raleway"/>
                <a:sym typeface="Raleway"/>
              </a:rPr>
              <a:t>, and the </a:t>
            </a:r>
            <a:r>
              <a:rPr b="1" lang="tr-TR" sz="1200">
                <a:solidFill>
                  <a:srgbClr val="737C85"/>
                </a:solidFill>
                <a:highlight>
                  <a:srgbClr val="FFFFFF"/>
                </a:highlight>
                <a:latin typeface="Raleway"/>
                <a:ea typeface="Raleway"/>
                <a:cs typeface="Raleway"/>
                <a:sym typeface="Raleway"/>
              </a:rPr>
              <a:t>inter-relationships among these entities</a:t>
            </a:r>
            <a:r>
              <a:rPr lang="tr-TR" sz="1200">
                <a:solidFill>
                  <a:srgbClr val="737C85"/>
                </a:solidFill>
                <a:highlight>
                  <a:srgbClr val="FFFFFF"/>
                </a:highlight>
                <a:latin typeface="Raleway"/>
                <a:ea typeface="Raleway"/>
                <a:cs typeface="Raleway"/>
                <a:sym typeface="Raleway"/>
              </a:rPr>
              <a:t>.And that's why it's called "Entity" "Relationship" diagram (ERD)!</a:t>
            </a:r>
            <a:endParaRPr sz="1200">
              <a:solidFill>
                <a:srgbClr val="737C85"/>
              </a:solidFill>
              <a:highlight>
                <a:srgbClr val="FFFFFF"/>
              </a:highlight>
              <a:latin typeface="Raleway"/>
              <a:ea typeface="Raleway"/>
              <a:cs typeface="Raleway"/>
              <a:sym typeface="Raleway"/>
            </a:endParaRPr>
          </a:p>
          <a:p>
            <a:pPr indent="0" lvl="0" marL="0" rtl="0" algn="l">
              <a:lnSpc>
                <a:spcPct val="185714"/>
              </a:lnSpc>
              <a:spcBef>
                <a:spcPts val="0"/>
              </a:spcBef>
              <a:spcAft>
                <a:spcPts val="0"/>
              </a:spcAft>
              <a:buSzPts val="1400"/>
              <a:buNone/>
            </a:pPr>
            <a:r>
              <a:rPr lang="tr-TR" sz="1200">
                <a:solidFill>
                  <a:srgbClr val="737C85"/>
                </a:solidFill>
                <a:highlight>
                  <a:srgbClr val="FFFFFF"/>
                </a:highlight>
                <a:latin typeface="Raleway"/>
                <a:ea typeface="Raleway"/>
                <a:cs typeface="Raleway"/>
                <a:sym typeface="Raleway"/>
              </a:rPr>
              <a:t>11 tane tablodan oluşmaktadır.</a:t>
            </a:r>
            <a:endParaRPr sz="1200">
              <a:solidFill>
                <a:srgbClr val="737C85"/>
              </a:solidFill>
              <a:highlight>
                <a:srgbClr val="FFFFFF"/>
              </a:highlight>
              <a:latin typeface="Raleway"/>
              <a:ea typeface="Raleway"/>
              <a:cs typeface="Raleway"/>
              <a:sym typeface="Raleway"/>
            </a:endParaRPr>
          </a:p>
          <a:p>
            <a:pPr indent="0" lvl="0" marL="0" rtl="0" algn="l">
              <a:lnSpc>
                <a:spcPct val="185714"/>
              </a:lnSpc>
              <a:spcBef>
                <a:spcPts val="0"/>
              </a:spcBef>
              <a:spcAft>
                <a:spcPts val="0"/>
              </a:spcAft>
              <a:buSzPts val="1400"/>
              <a:buNone/>
            </a:pPr>
            <a:r>
              <a:t/>
            </a:r>
            <a:endParaRPr sz="1200">
              <a:solidFill>
                <a:srgbClr val="737C85"/>
              </a:solidFill>
              <a:highlight>
                <a:srgbClr val="FFFFFF"/>
              </a:highlight>
              <a:latin typeface="Raleway"/>
              <a:ea typeface="Raleway"/>
              <a:cs typeface="Raleway"/>
              <a:sym typeface="Raleway"/>
            </a:endParaRPr>
          </a:p>
          <a:p>
            <a:pPr indent="0" lvl="0" marL="0" rtl="0" algn="l">
              <a:lnSpc>
                <a:spcPct val="100000"/>
              </a:lnSpc>
              <a:spcBef>
                <a:spcPts val="0"/>
              </a:spcBef>
              <a:spcAft>
                <a:spcPts val="0"/>
              </a:spcAft>
              <a:buSzPts val="1400"/>
              <a:buNone/>
            </a:pPr>
            <a:r>
              <a:t/>
            </a:r>
            <a:endParaRPr>
              <a:latin typeface="Raleway"/>
              <a:ea typeface="Raleway"/>
              <a:cs typeface="Raleway"/>
              <a:sym typeface="Raleway"/>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Name FROM tracks;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Name, Composer FROM tracks;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AlbumId, Title, ArtistId FROM albums;</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 FROM tracks;</a:t>
            </a:r>
            <a:endParaRPr/>
          </a:p>
          <a:p>
            <a:pPr indent="0" lvl="0" marL="0" rtl="0" algn="l">
              <a:lnSpc>
                <a:spcPct val="100000"/>
              </a:lnSpc>
              <a:spcBef>
                <a:spcPts val="0"/>
              </a:spcBef>
              <a:spcAft>
                <a:spcPts val="0"/>
              </a:spcAft>
              <a:buSzPts val="1400"/>
              <a:buNone/>
            </a:pPr>
            <a:r>
              <a:rPr lang="tr-TR"/>
              <a:t>Burada tracks tablosundaki tüm sütun isimlerini teker teker yazmaktansa asterisk karakteri ile tüm sütunları seçebiliriz.</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SELECT DISTINCT Composer FROM tracks;</a:t>
            </a:r>
            <a:endParaRPr/>
          </a:p>
          <a:p>
            <a:pPr indent="0" lvl="0" marL="0" rtl="0" algn="l">
              <a:lnSpc>
                <a:spcPct val="100000"/>
              </a:lnSpc>
              <a:spcBef>
                <a:spcPts val="0"/>
              </a:spcBef>
              <a:spcAft>
                <a:spcPts val="0"/>
              </a:spcAft>
              <a:buSzPts val="1400"/>
              <a:buNone/>
            </a:pPr>
            <a:r>
              <a:rPr lang="tr-TR"/>
              <a:t>Örneğin, Sadece Composer, yani bestecileri görmek istediniz. Bunun için sadece Select Composer FROM tracks; demenizi size gereksiz birçok </a:t>
            </a:r>
            <a:endParaRPr/>
          </a:p>
          <a:p>
            <a:pPr indent="0" lvl="0" marL="0" rtl="0" algn="l">
              <a:lnSpc>
                <a:spcPct val="100000"/>
              </a:lnSpc>
              <a:spcBef>
                <a:spcPts val="0"/>
              </a:spcBef>
              <a:spcAft>
                <a:spcPts val="0"/>
              </a:spcAft>
              <a:buSzPts val="1400"/>
              <a:buNone/>
            </a:pPr>
            <a:r>
              <a:rPr lang="tr-TR"/>
              <a:t>kendini tekrar eden verileri gösterecek.</a:t>
            </a:r>
            <a:endParaRPr/>
          </a:p>
          <a:p>
            <a:pPr indent="0" lvl="0" marL="0" rtl="0" algn="l">
              <a:lnSpc>
                <a:spcPct val="100000"/>
              </a:lnSpc>
              <a:spcBef>
                <a:spcPts val="0"/>
              </a:spcBef>
              <a:spcAft>
                <a:spcPts val="0"/>
              </a:spcAft>
              <a:buSzPts val="1400"/>
              <a:buNone/>
            </a:pPr>
            <a:r>
              <a:rPr lang="tr-TR"/>
              <a:t>Duplicate verileri bulmada veya aynı kelimenin farklı yazılışlarını tespit edip bunları düzeltebelirsiniz.</a:t>
            </a:r>
            <a:endParaRPr/>
          </a:p>
          <a:p>
            <a:pPr indent="0" lvl="0" marL="0" rtl="0" algn="l">
              <a:lnSpc>
                <a:spcPct val="100000"/>
              </a:lnSpc>
              <a:spcBef>
                <a:spcPts val="0"/>
              </a:spcBef>
              <a:spcAft>
                <a:spcPts val="0"/>
              </a:spcAft>
              <a:buSzPts val="1400"/>
              <a:buNone/>
            </a:pPr>
            <a:r>
              <a:rPr lang="tr-TR"/>
              <a:t>Örneğin, Şehir isminde bir sütununuz var.</a:t>
            </a:r>
            <a:endParaRPr/>
          </a:p>
          <a:p>
            <a:pPr indent="0" lvl="0" marL="0" rtl="0" algn="l">
              <a:lnSpc>
                <a:spcPct val="100000"/>
              </a:lnSpc>
              <a:spcBef>
                <a:spcPts val="0"/>
              </a:spcBef>
              <a:spcAft>
                <a:spcPts val="0"/>
              </a:spcAft>
              <a:buSzPts val="1400"/>
              <a:buNone/>
            </a:pPr>
            <a:r>
              <a:rPr lang="tr-TR"/>
              <a:t>Burada İSTANBUL ifadesi</a:t>
            </a:r>
            <a:endParaRPr/>
          </a:p>
          <a:p>
            <a:pPr indent="0" lvl="0" marL="0" rtl="0" algn="l">
              <a:lnSpc>
                <a:spcPct val="100000"/>
              </a:lnSpc>
              <a:spcBef>
                <a:spcPts val="0"/>
              </a:spcBef>
              <a:spcAft>
                <a:spcPts val="0"/>
              </a:spcAft>
              <a:buSzPts val="1400"/>
              <a:buNone/>
            </a:pPr>
            <a:r>
              <a:rPr lang="tr-TR"/>
              <a:t>İst.</a:t>
            </a:r>
            <a:endParaRPr/>
          </a:p>
          <a:p>
            <a:pPr indent="0" lvl="0" marL="0" rtl="0" algn="l">
              <a:lnSpc>
                <a:spcPct val="100000"/>
              </a:lnSpc>
              <a:spcBef>
                <a:spcPts val="0"/>
              </a:spcBef>
              <a:spcAft>
                <a:spcPts val="0"/>
              </a:spcAft>
              <a:buSzPts val="1400"/>
              <a:buNone/>
            </a:pPr>
            <a:r>
              <a:rPr lang="tr-TR"/>
              <a:t>İSTANBUL şeklinde farklı yazılmış.</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highlight>
                  <a:schemeClr val="lt1"/>
                </a:highlight>
                <a:latin typeface="Roboto"/>
                <a:ea typeface="Roboto"/>
                <a:cs typeface="Roboto"/>
                <a:sym typeface="Roboto"/>
              </a:rPr>
              <a:t>SELECT DISTINCT AlbumId, MediaTypeId FROM tracks; örneğini anlat. SELECT DISTINCT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Be careful. There is a null value in the column. It also returns.</a:t>
            </a:r>
            <a:endParaRPr/>
          </a:p>
          <a:p>
            <a:pPr indent="0" lvl="0" marL="0" rtl="0" algn="l">
              <a:lnSpc>
                <a:spcPct val="100000"/>
              </a:lnSpc>
              <a:spcBef>
                <a:spcPts val="0"/>
              </a:spcBef>
              <a:spcAft>
                <a:spcPts val="0"/>
              </a:spcAft>
              <a:buSzPts val="1400"/>
              <a:buNone/>
            </a:pPr>
            <a:r>
              <a:rPr lang="tr-TR">
                <a:highlight>
                  <a:srgbClr val="FFFFFF"/>
                </a:highlight>
                <a:latin typeface="Roboto"/>
                <a:ea typeface="Roboto"/>
                <a:cs typeface="Roboto"/>
                <a:sym typeface="Roboto"/>
              </a:rPr>
              <a:t>If a column has multiple </a:t>
            </a:r>
            <a:r>
              <a:rPr lang="tr-TR">
                <a:solidFill>
                  <a:schemeClr val="hlink"/>
                </a:solidFill>
                <a:highlight>
                  <a:srgbClr val="FFF6EA"/>
                </a:highlight>
                <a:uFill>
                  <a:noFill/>
                </a:uFill>
                <a:latin typeface="Courier New"/>
                <a:ea typeface="Courier New"/>
                <a:cs typeface="Courier New"/>
                <a:sym typeface="Courier New"/>
                <a:hlinkClick r:id="rId2"/>
              </a:rPr>
              <a:t>NULL</a:t>
            </a:r>
            <a:r>
              <a:rPr lang="tr-TR">
                <a:highlight>
                  <a:srgbClr val="FFFFFF"/>
                </a:highlight>
                <a:latin typeface="Roboto"/>
                <a:ea typeface="Roboto"/>
                <a:cs typeface="Roboto"/>
                <a:sym typeface="Roboto"/>
              </a:rPr>
              <a:t> values and you use the </a:t>
            </a:r>
            <a:r>
              <a:rPr lang="tr-TR">
                <a:highlight>
                  <a:srgbClr val="FFF6EA"/>
                </a:highlight>
                <a:latin typeface="Courier New"/>
                <a:ea typeface="Courier New"/>
                <a:cs typeface="Courier New"/>
                <a:sym typeface="Courier New"/>
              </a:rPr>
              <a:t>DISTINCT</a:t>
            </a:r>
            <a:r>
              <a:rPr lang="tr-TR">
                <a:highlight>
                  <a:srgbClr val="FFFFFF"/>
                </a:highlight>
                <a:latin typeface="Roboto"/>
                <a:ea typeface="Roboto"/>
                <a:cs typeface="Roboto"/>
                <a:sym typeface="Roboto"/>
              </a:rPr>
              <a:t> clause for that column, SQLite keeps only one </a:t>
            </a:r>
            <a:r>
              <a:rPr lang="tr-TR">
                <a:highlight>
                  <a:srgbClr val="FFF6EA"/>
                </a:highlight>
                <a:latin typeface="Courier New"/>
                <a:ea typeface="Courier New"/>
                <a:cs typeface="Courier New"/>
                <a:sym typeface="Courier New"/>
              </a:rPr>
              <a:t>NULL</a:t>
            </a:r>
            <a:r>
              <a:rPr lang="tr-TR">
                <a:highlight>
                  <a:srgbClr val="FFFFFF"/>
                </a:highlight>
                <a:latin typeface="Roboto"/>
                <a:ea typeface="Roboto"/>
                <a:cs typeface="Roboto"/>
                <a:sym typeface="Roboto"/>
              </a:rPr>
              <a:t> value because </a:t>
            </a:r>
            <a:r>
              <a:rPr lang="tr-TR">
                <a:highlight>
                  <a:srgbClr val="FFF6EA"/>
                </a:highlight>
                <a:latin typeface="Courier New"/>
                <a:ea typeface="Courier New"/>
                <a:cs typeface="Courier New"/>
                <a:sym typeface="Courier New"/>
              </a:rPr>
              <a:t>DISTINCT</a:t>
            </a:r>
            <a:r>
              <a:rPr lang="tr-TR">
                <a:highlight>
                  <a:srgbClr val="FFFFFF"/>
                </a:highlight>
                <a:latin typeface="Roboto"/>
                <a:ea typeface="Roboto"/>
                <a:cs typeface="Roboto"/>
                <a:sym typeface="Roboto"/>
              </a:rPr>
              <a:t> treats all </a:t>
            </a:r>
            <a:r>
              <a:rPr lang="tr-TR">
                <a:highlight>
                  <a:srgbClr val="FFF6EA"/>
                </a:highlight>
                <a:latin typeface="Courier New"/>
                <a:ea typeface="Courier New"/>
                <a:cs typeface="Courier New"/>
                <a:sym typeface="Courier New"/>
              </a:rPr>
              <a:t>NULL</a:t>
            </a:r>
            <a:r>
              <a:rPr lang="tr-TR">
                <a:highlight>
                  <a:srgbClr val="FFFFFF"/>
                </a:highlight>
                <a:latin typeface="Roboto"/>
                <a:ea typeface="Roboto"/>
                <a:cs typeface="Roboto"/>
                <a:sym typeface="Roboto"/>
              </a:rPr>
              <a:t> values as the same value.</a:t>
            </a:r>
            <a:endParaRPr>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tr-TR">
                <a:highlight>
                  <a:srgbClr val="FFFFFF"/>
                </a:highlight>
                <a:latin typeface="Roboto"/>
                <a:ea typeface="Roboto"/>
                <a:cs typeface="Roboto"/>
                <a:sym typeface="Roboto"/>
              </a:rPr>
              <a:t>SELECT DISTINCT AlbumId, MediaTypeId FROM tracks;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Name FROM tracks</a:t>
            </a:r>
            <a:endParaRPr/>
          </a:p>
          <a:p>
            <a:pPr indent="0" lvl="0" marL="0" rtl="0" algn="l">
              <a:lnSpc>
                <a:spcPct val="100000"/>
              </a:lnSpc>
              <a:spcBef>
                <a:spcPts val="0"/>
              </a:spcBef>
              <a:spcAft>
                <a:spcPts val="0"/>
              </a:spcAft>
              <a:buSzPts val="1400"/>
              <a:buNone/>
            </a:pPr>
            <a:r>
              <a:rPr lang="tr-TR"/>
              <a:t>WHERE Composer = 'Jimi Hendrix';</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50">
                <a:solidFill>
                  <a:srgbClr val="373A3C"/>
                </a:solidFill>
                <a:highlight>
                  <a:srgbClr val="FFFFFF"/>
                </a:highlight>
              </a:rPr>
              <a:t>We will use SQLite as a relational database management system during on LMS during the pre-class. Whenever an SQL statement is present in the course, a SQL playground (on which you can run your SQL queries) is already embedded at the end of the lesson. You can try your queries on the SQL playground.</a:t>
            </a:r>
            <a:endParaRPr sz="1450">
              <a:solidFill>
                <a:srgbClr val="373A3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We also kindly request you to install DB Browser for SQLite to run the queries on your local machine. The installation process is very straightforward and easy. The setup file is just 16 MB.</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 FROM invoices</a:t>
            </a:r>
            <a:endParaRPr/>
          </a:p>
          <a:p>
            <a:pPr indent="0" lvl="0" marL="0" rtl="0" algn="l">
              <a:lnSpc>
                <a:spcPct val="100000"/>
              </a:lnSpc>
              <a:spcBef>
                <a:spcPts val="0"/>
              </a:spcBef>
              <a:spcAft>
                <a:spcPts val="0"/>
              </a:spcAft>
              <a:buSzPts val="1400"/>
              <a:buNone/>
            </a:pPr>
            <a:r>
              <a:rPr lang="tr-TR"/>
              <a:t>WHERE Total &gt; 10;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 FROM invoices</a:t>
            </a:r>
            <a:endParaRPr/>
          </a:p>
          <a:p>
            <a:pPr indent="0" lvl="0" marL="0" rtl="0" algn="l">
              <a:lnSpc>
                <a:spcPct val="100000"/>
              </a:lnSpc>
              <a:spcBef>
                <a:spcPts val="0"/>
              </a:spcBef>
              <a:spcAft>
                <a:spcPts val="0"/>
              </a:spcAft>
              <a:buSzPts val="1400"/>
              <a:buNone/>
            </a:pPr>
            <a:r>
              <a:rPr lang="tr-TR"/>
              <a:t>WHERE Total &gt; 10</a:t>
            </a:r>
            <a:endParaRPr/>
          </a:p>
          <a:p>
            <a:pPr indent="0" lvl="0" marL="0" rtl="0" algn="l">
              <a:lnSpc>
                <a:spcPct val="100000"/>
              </a:lnSpc>
              <a:spcBef>
                <a:spcPts val="0"/>
              </a:spcBef>
              <a:spcAft>
                <a:spcPts val="0"/>
              </a:spcAft>
              <a:buSzPts val="1400"/>
              <a:buNone/>
            </a:pPr>
            <a:r>
              <a:rPr lang="tr-TR"/>
              <a:t>LIMIT 4;</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 </a:t>
            </a:r>
            <a:endParaRPr/>
          </a:p>
          <a:p>
            <a:pPr indent="0" lvl="0" marL="0" rtl="0" algn="l">
              <a:lnSpc>
                <a:spcPct val="100000"/>
              </a:lnSpc>
              <a:spcBef>
                <a:spcPts val="0"/>
              </a:spcBef>
              <a:spcAft>
                <a:spcPts val="0"/>
              </a:spcAft>
              <a:buSzPts val="1400"/>
              <a:buNone/>
            </a:pPr>
            <a:r>
              <a:rPr lang="tr-TR"/>
              <a:t>FROM invoices</a:t>
            </a:r>
            <a:endParaRPr/>
          </a:p>
          <a:p>
            <a:pPr indent="0" lvl="0" marL="0" rtl="0" algn="l">
              <a:lnSpc>
                <a:spcPct val="100000"/>
              </a:lnSpc>
              <a:spcBef>
                <a:spcPts val="0"/>
              </a:spcBef>
              <a:spcAft>
                <a:spcPts val="0"/>
              </a:spcAft>
              <a:buSzPts val="1400"/>
              <a:buNone/>
            </a:pPr>
            <a:r>
              <a:rPr lang="tr-TR"/>
              <a:t>WHERE Total &gt; 10</a:t>
            </a:r>
            <a:endParaRPr/>
          </a:p>
          <a:p>
            <a:pPr indent="0" lvl="0" marL="0" rtl="0" algn="l">
              <a:lnSpc>
                <a:spcPct val="100000"/>
              </a:lnSpc>
              <a:spcBef>
                <a:spcPts val="0"/>
              </a:spcBef>
              <a:spcAft>
                <a:spcPts val="0"/>
              </a:spcAft>
              <a:buSzPts val="1400"/>
              <a:buNone/>
            </a:pPr>
            <a:r>
              <a:rPr lang="tr-TR"/>
              <a:t>ORDER BY Total DESC;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 </a:t>
            </a:r>
            <a:endParaRPr/>
          </a:p>
          <a:p>
            <a:pPr indent="0" lvl="0" marL="0" rtl="0" algn="l">
              <a:lnSpc>
                <a:spcPct val="100000"/>
              </a:lnSpc>
              <a:spcBef>
                <a:spcPts val="0"/>
              </a:spcBef>
              <a:spcAft>
                <a:spcPts val="0"/>
              </a:spcAft>
              <a:buSzPts val="1400"/>
              <a:buNone/>
            </a:pPr>
            <a:r>
              <a:rPr lang="tr-TR"/>
              <a:t>FROM invoices</a:t>
            </a:r>
            <a:endParaRPr/>
          </a:p>
          <a:p>
            <a:pPr indent="0" lvl="0" marL="0" rtl="0" algn="l">
              <a:lnSpc>
                <a:spcPct val="100000"/>
              </a:lnSpc>
              <a:spcBef>
                <a:spcPts val="0"/>
              </a:spcBef>
              <a:spcAft>
                <a:spcPts val="0"/>
              </a:spcAft>
              <a:buSzPts val="1400"/>
              <a:buNone/>
            </a:pPr>
            <a:r>
              <a:rPr lang="tr-TR"/>
              <a:t>WHERE NOT BillingCountry = USA</a:t>
            </a:r>
            <a:endParaRPr/>
          </a:p>
          <a:p>
            <a:pPr indent="0" lvl="0" marL="0" rtl="0" algn="l">
              <a:lnSpc>
                <a:spcPct val="100000"/>
              </a:lnSpc>
              <a:spcBef>
                <a:spcPts val="0"/>
              </a:spcBef>
              <a:spcAft>
                <a:spcPts val="0"/>
              </a:spcAft>
              <a:buSzPts val="1400"/>
              <a:buNone/>
            </a:pPr>
            <a:r>
              <a:rPr lang="tr-TR"/>
              <a:t>ORDER BY Total ASC</a:t>
            </a:r>
            <a:endParaRPr/>
          </a:p>
          <a:p>
            <a:pPr indent="0" lvl="0" marL="0" rtl="0" algn="l">
              <a:lnSpc>
                <a:spcPct val="100000"/>
              </a:lnSpc>
              <a:spcBef>
                <a:spcPts val="0"/>
              </a:spcBef>
              <a:spcAft>
                <a:spcPts val="0"/>
              </a:spcAft>
              <a:buSzPts val="1400"/>
              <a:buNone/>
            </a:pPr>
            <a:r>
              <a:rPr lang="tr-TR"/>
              <a:t>LIMIT 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InvoiceDate </a:t>
            </a:r>
            <a:endParaRPr/>
          </a:p>
          <a:p>
            <a:pPr indent="0" lvl="0" marL="0" rtl="0" algn="l">
              <a:lnSpc>
                <a:spcPct val="100000"/>
              </a:lnSpc>
              <a:spcBef>
                <a:spcPts val="0"/>
              </a:spcBef>
              <a:spcAft>
                <a:spcPts val="0"/>
              </a:spcAft>
              <a:buSzPts val="1400"/>
              <a:buNone/>
            </a:pPr>
            <a:r>
              <a:rPr lang="tr-TR"/>
              <a:t>FROM invoices</a:t>
            </a:r>
            <a:endParaRPr/>
          </a:p>
          <a:p>
            <a:pPr indent="0" lvl="0" marL="0" rtl="0" algn="l">
              <a:lnSpc>
                <a:spcPct val="100000"/>
              </a:lnSpc>
              <a:spcBef>
                <a:spcPts val="0"/>
              </a:spcBef>
              <a:spcAft>
                <a:spcPts val="0"/>
              </a:spcAft>
              <a:buSzPts val="1400"/>
              <a:buNone/>
            </a:pPr>
            <a:r>
              <a:rPr lang="tr-TR"/>
              <a:t>WHERE InvoiceDate BETWEEN '2009-01-01' AND '2012-01-01'</a:t>
            </a:r>
            <a:endParaRPr/>
          </a:p>
          <a:p>
            <a:pPr indent="0" lvl="0" marL="0" rtl="0" algn="l">
              <a:lnSpc>
                <a:spcPct val="100000"/>
              </a:lnSpc>
              <a:spcBef>
                <a:spcPts val="0"/>
              </a:spcBef>
              <a:spcAft>
                <a:spcPts val="0"/>
              </a:spcAft>
              <a:buSzPts val="1400"/>
              <a:buNone/>
            </a:pPr>
            <a:r>
              <a:rPr lang="tr-TR"/>
              <a:t>ORDER BY InvoiceDate DESC</a:t>
            </a:r>
            <a:endParaRPr/>
          </a:p>
          <a:p>
            <a:pPr indent="0" lvl="0" marL="0" rtl="0" algn="l">
              <a:lnSpc>
                <a:spcPct val="100000"/>
              </a:lnSpc>
              <a:spcBef>
                <a:spcPts val="0"/>
              </a:spcBef>
              <a:spcAft>
                <a:spcPts val="0"/>
              </a:spcAft>
              <a:buSzPts val="1400"/>
              <a:buNone/>
            </a:pPr>
            <a:r>
              <a:rPr lang="tr-TR"/>
              <a:t>LIMIT 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Burada LIMIT 1 yap.Daha sonra -- yorum yap. Onu anlat. Yorumlar önemli.</a:t>
            </a:r>
            <a:endParaRPr/>
          </a:p>
          <a:p>
            <a:pPr indent="0" lvl="0" marL="0" rtl="0" algn="l">
              <a:lnSpc>
                <a:spcPct val="100000"/>
              </a:lnSpc>
              <a:spcBef>
                <a:spcPts val="0"/>
              </a:spcBef>
              <a:spcAft>
                <a:spcPts val="0"/>
              </a:spcAft>
              <a:buSzPts val="1400"/>
              <a:buNone/>
            </a:pPr>
            <a:r>
              <a:rPr lang="tr-TR" sz="1200">
                <a:solidFill>
                  <a:srgbClr val="4F4F4F"/>
                </a:solidFill>
                <a:highlight>
                  <a:srgbClr val="FFFFFF"/>
                </a:highlight>
              </a:rPr>
              <a:t>You will notice that using </a:t>
            </a:r>
            <a:r>
              <a:rPr b="1" lang="tr-TR" sz="1200">
                <a:solidFill>
                  <a:srgbClr val="4F4F4F"/>
                </a:solidFill>
                <a:highlight>
                  <a:srgbClr val="FFFFFF"/>
                </a:highlight>
              </a:rPr>
              <a:t>BETWEEN</a:t>
            </a:r>
            <a:r>
              <a:rPr lang="tr-TR" sz="1200">
                <a:solidFill>
                  <a:srgbClr val="4F4F4F"/>
                </a:solidFill>
                <a:highlight>
                  <a:srgbClr val="FFFFFF"/>
                </a:highlight>
              </a:rPr>
              <a:t> is tricky for dates! While </a:t>
            </a:r>
            <a:r>
              <a:rPr b="1" lang="tr-TR" sz="1200">
                <a:solidFill>
                  <a:srgbClr val="4F4F4F"/>
                </a:solidFill>
                <a:highlight>
                  <a:srgbClr val="FFFFFF"/>
                </a:highlight>
              </a:rPr>
              <a:t>BETWEEN</a:t>
            </a:r>
            <a:r>
              <a:rPr lang="tr-TR" sz="1200">
                <a:solidFill>
                  <a:srgbClr val="4F4F4F"/>
                </a:solidFill>
                <a:highlight>
                  <a:srgbClr val="FFFFFF"/>
                </a:highlight>
              </a:rPr>
              <a:t> is generally inclusive of endpoints, it assumes the time is at 00:00:00 (i.e. midnight) for dates. This is the reason why we set the right-side endpoint of the period at '2012-01-01'.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SELECT FirstName, LastName FROM customers</a:t>
            </a:r>
            <a:endParaRPr b="1"/>
          </a:p>
          <a:p>
            <a:pPr indent="0" lvl="0" marL="0" rtl="0" algn="l">
              <a:lnSpc>
                <a:spcPct val="100000"/>
              </a:lnSpc>
              <a:spcBef>
                <a:spcPts val="0"/>
              </a:spcBef>
              <a:spcAft>
                <a:spcPts val="0"/>
              </a:spcAft>
              <a:buSzPts val="1400"/>
              <a:buNone/>
            </a:pPr>
            <a:r>
              <a:rPr b="1" lang="tr-TR"/>
              <a:t>WHERE Country IN ('Belgium', 'Norway', 'Canada', 'USA')</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r>
              <a:rPr lang="tr-TR"/>
              <a:t> </a:t>
            </a:r>
            <a:endParaRPr/>
          </a:p>
          <a:p>
            <a:pPr indent="0" lvl="0" marL="0" rtl="0" algn="l">
              <a:lnSpc>
                <a:spcPct val="100000"/>
              </a:lnSpc>
              <a:spcBef>
                <a:spcPts val="0"/>
              </a:spcBef>
              <a:spcAft>
                <a:spcPts val="0"/>
              </a:spcAft>
              <a:buSzPts val="1400"/>
              <a:buNone/>
            </a:pPr>
            <a:r>
              <a:rPr lang="tr-TR"/>
              <a:t>SELECT Composer, Name FROM tracks</a:t>
            </a:r>
            <a:endParaRPr/>
          </a:p>
          <a:p>
            <a:pPr indent="0" lvl="0" marL="0" rtl="0" algn="l">
              <a:lnSpc>
                <a:spcPct val="100000"/>
              </a:lnSpc>
              <a:spcBef>
                <a:spcPts val="0"/>
              </a:spcBef>
              <a:spcAft>
                <a:spcPts val="0"/>
              </a:spcAft>
              <a:buSzPts val="1400"/>
              <a:buNone/>
            </a:pPr>
            <a:r>
              <a:rPr lang="tr-TR"/>
              <a:t>WHERE Composer LIKE '%Bach';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3" name="Google Shape;1263;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Clr>
                <a:schemeClr val="dk1"/>
              </a:buClr>
              <a:buSzPts val="1100"/>
              <a:buFont typeface="Arial"/>
              <a:buNone/>
            </a:pPr>
            <a:r>
              <a:rPr lang="tr-TR"/>
              <a:t>SELECT COUNT(*)</a:t>
            </a:r>
            <a:endParaRPr/>
          </a:p>
          <a:p>
            <a:pPr indent="0" lvl="0" marL="0" rtl="0" algn="l">
              <a:lnSpc>
                <a:spcPct val="100000"/>
              </a:lnSpc>
              <a:spcBef>
                <a:spcPts val="0"/>
              </a:spcBef>
              <a:spcAft>
                <a:spcPts val="0"/>
              </a:spcAft>
              <a:buClr>
                <a:schemeClr val="dk1"/>
              </a:buClr>
              <a:buSzPts val="1100"/>
              <a:buFont typeface="Arial"/>
              <a:buNone/>
            </a:pPr>
            <a:r>
              <a:rPr b="1" lang="tr-TR"/>
              <a:t>FROM </a:t>
            </a:r>
            <a:r>
              <a:rPr lang="tr-TR"/>
              <a:t>invoices;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rPr lang="tr-TR"/>
              <a:t>SELECT COUNT(DISTINCT Composer)</a:t>
            </a:r>
            <a:endParaRPr/>
          </a:p>
          <a:p>
            <a:pPr indent="0" lvl="0" marL="0" rtl="0" algn="l">
              <a:lnSpc>
                <a:spcPct val="100000"/>
              </a:lnSpc>
              <a:spcBef>
                <a:spcPts val="0"/>
              </a:spcBef>
              <a:spcAft>
                <a:spcPts val="0"/>
              </a:spcAft>
              <a:buSzPts val="1400"/>
              <a:buNone/>
            </a:pPr>
            <a:r>
              <a:rPr b="1" lang="tr-TR"/>
              <a:t>FROM </a:t>
            </a:r>
            <a:r>
              <a:rPr lang="tr-TR"/>
              <a:t>tracks;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rPr lang="tr-TR"/>
              <a:t>SELECT Name, MIN(Milliseconds)</a:t>
            </a:r>
            <a:endParaRPr/>
          </a:p>
          <a:p>
            <a:pPr indent="0" lvl="0" marL="0" rtl="0" algn="l">
              <a:lnSpc>
                <a:spcPct val="100000"/>
              </a:lnSpc>
              <a:spcBef>
                <a:spcPts val="0"/>
              </a:spcBef>
              <a:spcAft>
                <a:spcPts val="0"/>
              </a:spcAft>
              <a:buSzPts val="1400"/>
              <a:buNone/>
            </a:pPr>
            <a:r>
              <a:rPr b="1" lang="tr-TR"/>
              <a:t>FROM </a:t>
            </a:r>
            <a:r>
              <a:rPr lang="tr-TR"/>
              <a:t>tracks;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50">
                <a:solidFill>
                  <a:srgbClr val="373A3C"/>
                </a:solidFill>
                <a:highlight>
                  <a:srgbClr val="FFFFFF"/>
                </a:highlight>
              </a:rPr>
              <a:t>We will use SQLite as a relational database management system during on LMS during the pre-class. Whenever an SQL statement is present in the course, a SQL playground (on which you can run your SQL queries) is already embedded at the end of the lesson. You can try your queries on the SQL playground.</a:t>
            </a:r>
            <a:endParaRPr sz="1450">
              <a:solidFill>
                <a:srgbClr val="373A3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We also kindly request you to install DB Browser for SQLite to run the queries on your local machine. The installation process is very straightforward and easy. The setup file is just 16 MB.</a:t>
            </a:r>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a:t>https://db-engines.com/en/ranking</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rPr lang="tr-TR"/>
              <a:t>SELECT Name, MAX(Milliseconds)</a:t>
            </a:r>
            <a:endParaRPr/>
          </a:p>
          <a:p>
            <a:pPr indent="0" lvl="0" marL="0" rtl="0" algn="l">
              <a:lnSpc>
                <a:spcPct val="100000"/>
              </a:lnSpc>
              <a:spcBef>
                <a:spcPts val="0"/>
              </a:spcBef>
              <a:spcAft>
                <a:spcPts val="0"/>
              </a:spcAft>
              <a:buSzPts val="1400"/>
              <a:buNone/>
            </a:pPr>
            <a:r>
              <a:rPr b="1" lang="tr-TR"/>
              <a:t>FROM </a:t>
            </a:r>
            <a:r>
              <a:rPr lang="tr-TR"/>
              <a:t>tracks;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9" name="Google Shape;1299;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rPr lang="tr-TR"/>
              <a:t>SELECT SUM(Total)</a:t>
            </a:r>
            <a:endParaRPr/>
          </a:p>
          <a:p>
            <a:pPr indent="0" lvl="0" marL="0" rtl="0" algn="l">
              <a:lnSpc>
                <a:spcPct val="100000"/>
              </a:lnSpc>
              <a:spcBef>
                <a:spcPts val="0"/>
              </a:spcBef>
              <a:spcAft>
                <a:spcPts val="0"/>
              </a:spcAft>
              <a:buSzPts val="1400"/>
              <a:buNone/>
            </a:pPr>
            <a:r>
              <a:rPr b="1" lang="tr-TR"/>
              <a:t>FROM </a:t>
            </a:r>
            <a:r>
              <a:rPr lang="tr-TR"/>
              <a:t>invoices;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t>
            </a:r>
            <a:endParaRPr/>
          </a:p>
          <a:p>
            <a:pPr indent="0" lvl="0" marL="0" rtl="0" algn="l">
              <a:lnSpc>
                <a:spcPct val="100000"/>
              </a:lnSpc>
              <a:spcBef>
                <a:spcPts val="0"/>
              </a:spcBef>
              <a:spcAft>
                <a:spcPts val="0"/>
              </a:spcAft>
              <a:buSzPts val="1400"/>
              <a:buNone/>
            </a:pPr>
            <a:r>
              <a:rPr lang="tr-TR"/>
              <a:t>Let’s get further and try to find how much money we had in 2010 or any other year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To encourage students to search themselves on Google, lets discuss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Clr>
                <a:schemeClr val="dk1"/>
              </a:buClr>
              <a:buSzPts val="1100"/>
              <a:buFont typeface="Arial"/>
              <a:buNone/>
            </a:pPr>
            <a:r>
              <a:rPr lang="tr-TR"/>
              <a:t>SELECT avg(Milliseconds)</a:t>
            </a:r>
            <a:endParaRPr/>
          </a:p>
          <a:p>
            <a:pPr indent="0" lvl="0" marL="0" rtl="0" algn="l">
              <a:lnSpc>
                <a:spcPct val="100000"/>
              </a:lnSpc>
              <a:spcBef>
                <a:spcPts val="0"/>
              </a:spcBef>
              <a:spcAft>
                <a:spcPts val="0"/>
              </a:spcAft>
              <a:buClr>
                <a:schemeClr val="dk1"/>
              </a:buClr>
              <a:buSzPts val="1100"/>
              <a:buFont typeface="Arial"/>
              <a:buNone/>
            </a:pPr>
            <a:r>
              <a:rPr b="1" lang="tr-TR"/>
              <a:t>FROM </a:t>
            </a:r>
            <a:r>
              <a:rPr lang="tr-TR"/>
              <a:t>tracks;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then use the result in second query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lang="tr-TR"/>
              <a:t>select * from tracks where Milliseconds &gt; 393599.212103911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We will learn subqueries later and you don’t have to run 2 different queries. </a:t>
            </a:r>
            <a:endParaRPr/>
          </a:p>
          <a:p>
            <a:pPr indent="0" lvl="0" marL="0" rtl="0" algn="l">
              <a:lnSpc>
                <a:spcPct val="100000"/>
              </a:lnSpc>
              <a:spcBef>
                <a:spcPts val="0"/>
              </a:spcBef>
              <a:spcAft>
                <a:spcPts val="0"/>
              </a:spcAft>
              <a:buSzPts val="1400"/>
              <a:buNone/>
            </a:pPr>
            <a:r>
              <a:rPr lang="tr-TR"/>
              <a:t>You will be able to use the result from one query and use it in the other query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Clr>
                <a:schemeClr val="dk1"/>
              </a:buClr>
              <a:buSzPts val="1100"/>
              <a:buFont typeface="Arial"/>
              <a:buNone/>
            </a:pPr>
            <a:r>
              <a:rPr lang="tr-TR"/>
              <a:t>SELECT Composer, COUNT(*)</a:t>
            </a:r>
            <a:endParaRPr/>
          </a:p>
          <a:p>
            <a:pPr indent="0" lvl="0" marL="0" rtl="0" algn="l">
              <a:lnSpc>
                <a:spcPct val="100000"/>
              </a:lnSpc>
              <a:spcBef>
                <a:spcPts val="0"/>
              </a:spcBef>
              <a:spcAft>
                <a:spcPts val="0"/>
              </a:spcAft>
              <a:buClr>
                <a:schemeClr val="dk1"/>
              </a:buClr>
              <a:buSzPts val="1100"/>
              <a:buFont typeface="Arial"/>
              <a:buNone/>
            </a:pPr>
            <a:r>
              <a:rPr b="1" lang="tr-TR"/>
              <a:t>FROM </a:t>
            </a:r>
            <a:r>
              <a:rPr lang="tr-TR"/>
              <a:t>tracks</a:t>
            </a:r>
            <a:endParaRPr/>
          </a:p>
          <a:p>
            <a:pPr indent="0" lvl="0" marL="0" rtl="0" algn="l">
              <a:lnSpc>
                <a:spcPct val="100000"/>
              </a:lnSpc>
              <a:spcBef>
                <a:spcPts val="0"/>
              </a:spcBef>
              <a:spcAft>
                <a:spcPts val="0"/>
              </a:spcAft>
              <a:buClr>
                <a:schemeClr val="dk1"/>
              </a:buClr>
              <a:buSzPts val="1100"/>
              <a:buFont typeface="Arial"/>
              <a:buNone/>
            </a:pPr>
            <a:r>
              <a:rPr lang="tr-TR"/>
              <a:t>GROUP BY Composer;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SELECT Composer, COUNT(composer)</a:t>
            </a:r>
            <a:endParaRPr/>
          </a:p>
          <a:p>
            <a:pPr indent="0" lvl="0" marL="0" rtl="0" algn="l">
              <a:lnSpc>
                <a:spcPct val="100000"/>
              </a:lnSpc>
              <a:spcBef>
                <a:spcPts val="0"/>
              </a:spcBef>
              <a:spcAft>
                <a:spcPts val="0"/>
              </a:spcAft>
              <a:buClr>
                <a:schemeClr val="dk1"/>
              </a:buClr>
              <a:buSzPts val="1100"/>
              <a:buFont typeface="Arial"/>
              <a:buNone/>
            </a:pPr>
            <a:r>
              <a:rPr lang="tr-TR"/>
              <a:t>FROM tracks</a:t>
            </a:r>
            <a:endParaRPr/>
          </a:p>
          <a:p>
            <a:pPr indent="0" lvl="0" marL="0" rtl="0" algn="l">
              <a:lnSpc>
                <a:spcPct val="100000"/>
              </a:lnSpc>
              <a:spcBef>
                <a:spcPts val="0"/>
              </a:spcBef>
              <a:spcAft>
                <a:spcPts val="0"/>
              </a:spcAft>
              <a:buClr>
                <a:schemeClr val="dk1"/>
              </a:buClr>
              <a:buSzPts val="1100"/>
              <a:buFont typeface="Arial"/>
              <a:buNone/>
            </a:pPr>
            <a:r>
              <a:rPr lang="tr-TR"/>
              <a:t>GROUP BY Composer;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SELECT Composer, COUNT(composer)</a:t>
            </a:r>
            <a:endParaRPr/>
          </a:p>
          <a:p>
            <a:pPr indent="0" lvl="0" marL="0" rtl="0" algn="l">
              <a:lnSpc>
                <a:spcPct val="100000"/>
              </a:lnSpc>
              <a:spcBef>
                <a:spcPts val="0"/>
              </a:spcBef>
              <a:spcAft>
                <a:spcPts val="0"/>
              </a:spcAft>
              <a:buClr>
                <a:schemeClr val="dk1"/>
              </a:buClr>
              <a:buSzPts val="1100"/>
              <a:buFont typeface="Arial"/>
              <a:buNone/>
            </a:pPr>
            <a:r>
              <a:rPr lang="tr-TR"/>
              <a:t>FROM tracks</a:t>
            </a:r>
            <a:endParaRPr/>
          </a:p>
          <a:p>
            <a:pPr indent="0" lvl="0" marL="0" rtl="0" algn="l">
              <a:lnSpc>
                <a:spcPct val="100000"/>
              </a:lnSpc>
              <a:spcBef>
                <a:spcPts val="0"/>
              </a:spcBef>
              <a:spcAft>
                <a:spcPts val="0"/>
              </a:spcAft>
              <a:buClr>
                <a:schemeClr val="dk1"/>
              </a:buClr>
              <a:buSzPts val="1100"/>
              <a:buFont typeface="Arial"/>
              <a:buNone/>
            </a:pPr>
            <a:r>
              <a:rPr lang="tr-TR"/>
              <a:t>WHERE Composer IS NOT NULL</a:t>
            </a:r>
            <a:endParaRPr/>
          </a:p>
          <a:p>
            <a:pPr indent="0" lvl="0" marL="0" rtl="0" algn="l">
              <a:lnSpc>
                <a:spcPct val="100000"/>
              </a:lnSpc>
              <a:spcBef>
                <a:spcPts val="0"/>
              </a:spcBef>
              <a:spcAft>
                <a:spcPts val="0"/>
              </a:spcAft>
              <a:buClr>
                <a:schemeClr val="dk1"/>
              </a:buClr>
              <a:buSzPts val="1100"/>
              <a:buFont typeface="Arial"/>
              <a:buNone/>
            </a:pPr>
            <a:r>
              <a:rPr lang="tr-TR"/>
              <a:t>GROUP BY Composer;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Clr>
                <a:schemeClr val="dk1"/>
              </a:buClr>
              <a:buSzPts val="1100"/>
              <a:buFont typeface="Arial"/>
              <a:buNone/>
            </a:pPr>
            <a:r>
              <a:rPr lang="tr-TR"/>
              <a:t>SELECT Country, COUNT(*) AS no_of_country</a:t>
            </a:r>
            <a:endParaRPr/>
          </a:p>
          <a:p>
            <a:pPr indent="0" lvl="0" marL="0" rtl="0" algn="l">
              <a:lnSpc>
                <a:spcPct val="100000"/>
              </a:lnSpc>
              <a:spcBef>
                <a:spcPts val="0"/>
              </a:spcBef>
              <a:spcAft>
                <a:spcPts val="0"/>
              </a:spcAft>
              <a:buClr>
                <a:schemeClr val="dk1"/>
              </a:buClr>
              <a:buSzPts val="1100"/>
              <a:buFont typeface="Arial"/>
              <a:buNone/>
            </a:pPr>
            <a:r>
              <a:rPr b="1" lang="tr-TR"/>
              <a:t>FROM </a:t>
            </a:r>
            <a:r>
              <a:rPr lang="tr-TR"/>
              <a:t>customers</a:t>
            </a:r>
            <a:endParaRPr/>
          </a:p>
          <a:p>
            <a:pPr indent="0" lvl="0" marL="0" rtl="0" algn="l">
              <a:lnSpc>
                <a:spcPct val="100000"/>
              </a:lnSpc>
              <a:spcBef>
                <a:spcPts val="0"/>
              </a:spcBef>
              <a:spcAft>
                <a:spcPts val="0"/>
              </a:spcAft>
              <a:buClr>
                <a:schemeClr val="dk1"/>
              </a:buClr>
              <a:buSzPts val="1100"/>
              <a:buFont typeface="Arial"/>
              <a:buNone/>
            </a:pPr>
            <a:r>
              <a:rPr lang="tr-TR"/>
              <a:t>GROUP BY Country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TR"/>
              <a:t>-- ORDER BY no_of_country DESC</a:t>
            </a:r>
            <a:endParaRPr/>
          </a:p>
          <a:p>
            <a:pPr indent="0" lvl="0" marL="0" rtl="0" algn="l">
              <a:lnSpc>
                <a:spcPct val="100000"/>
              </a:lnSpc>
              <a:spcBef>
                <a:spcPts val="0"/>
              </a:spcBef>
              <a:spcAft>
                <a:spcPts val="0"/>
              </a:spcAft>
              <a:buClr>
                <a:schemeClr val="dk1"/>
              </a:buClr>
              <a:buSzPts val="1100"/>
              <a:buFont typeface="Arial"/>
              <a:buNone/>
            </a:pPr>
            <a:r>
              <a:rPr lang="tr-TR"/>
              <a:t>-- LIMIT 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Country-City tuple</a:t>
            </a:r>
            <a:endParaRPr/>
          </a:p>
          <a:p>
            <a:pPr indent="0" lvl="0" marL="0" rtl="0" algn="l">
              <a:lnSpc>
                <a:spcPct val="100000"/>
              </a:lnSpc>
              <a:spcBef>
                <a:spcPts val="0"/>
              </a:spcBef>
              <a:spcAft>
                <a:spcPts val="0"/>
              </a:spcAft>
              <a:buClr>
                <a:schemeClr val="dk1"/>
              </a:buClr>
              <a:buSzPts val="1100"/>
              <a:buFont typeface="Arial"/>
              <a:buNone/>
            </a:pPr>
            <a:r>
              <a:rPr lang="tr-TR"/>
              <a:t>SELECT Country, City, COUNT(*) AS no_of_country</a:t>
            </a:r>
            <a:endParaRPr/>
          </a:p>
          <a:p>
            <a:pPr indent="0" lvl="0" marL="0" rtl="0" algn="l">
              <a:lnSpc>
                <a:spcPct val="100000"/>
              </a:lnSpc>
              <a:spcBef>
                <a:spcPts val="0"/>
              </a:spcBef>
              <a:spcAft>
                <a:spcPts val="0"/>
              </a:spcAft>
              <a:buClr>
                <a:schemeClr val="dk1"/>
              </a:buClr>
              <a:buSzPts val="1100"/>
              <a:buFont typeface="Arial"/>
              <a:buNone/>
            </a:pPr>
            <a:r>
              <a:rPr lang="tr-TR"/>
              <a:t>FROM customers</a:t>
            </a:r>
            <a:endParaRPr/>
          </a:p>
          <a:p>
            <a:pPr indent="0" lvl="0" marL="0" rtl="0" algn="l">
              <a:lnSpc>
                <a:spcPct val="100000"/>
              </a:lnSpc>
              <a:spcBef>
                <a:spcPts val="0"/>
              </a:spcBef>
              <a:spcAft>
                <a:spcPts val="0"/>
              </a:spcAft>
              <a:buClr>
                <a:schemeClr val="dk1"/>
              </a:buClr>
              <a:buSzPts val="1100"/>
              <a:buFont typeface="Arial"/>
              <a:buNone/>
            </a:pPr>
            <a:r>
              <a:rPr lang="tr-TR"/>
              <a:t>GROUP BY Country, City;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what if you want to bring the table showing the total (average) amounts for per country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SELECT BillingCountry, SUM/AVG(total) as TotalDollars</a:t>
            </a:r>
            <a:endParaRPr/>
          </a:p>
          <a:p>
            <a:pPr indent="0" lvl="0" marL="0" rtl="0" algn="l">
              <a:lnSpc>
                <a:spcPct val="100000"/>
              </a:lnSpc>
              <a:spcBef>
                <a:spcPts val="0"/>
              </a:spcBef>
              <a:spcAft>
                <a:spcPts val="0"/>
              </a:spcAft>
              <a:buSzPts val="1400"/>
              <a:buNone/>
            </a:pPr>
            <a:r>
              <a:rPr lang="tr-TR"/>
              <a:t>FROM invoices</a:t>
            </a:r>
            <a:endParaRPr/>
          </a:p>
          <a:p>
            <a:pPr indent="0" lvl="0" marL="0" rtl="0" algn="l">
              <a:lnSpc>
                <a:spcPct val="100000"/>
              </a:lnSpc>
              <a:spcBef>
                <a:spcPts val="0"/>
              </a:spcBef>
              <a:spcAft>
                <a:spcPts val="0"/>
              </a:spcAft>
              <a:buSzPts val="1400"/>
              <a:buNone/>
            </a:pPr>
            <a:r>
              <a:rPr lang="tr-TR"/>
              <a:t>GROUP BY </a:t>
            </a:r>
            <a:r>
              <a:rPr lang="tr-TR">
                <a:solidFill>
                  <a:schemeClr val="dk1"/>
                </a:solidFill>
              </a:rPr>
              <a:t>BillingCountry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SzPts val="1400"/>
              <a:buNone/>
            </a:pPr>
            <a:r>
              <a:rPr lang="tr-TR"/>
              <a:t>SELECT AlbumId, MIN(Milliseconds)</a:t>
            </a:r>
            <a:endParaRPr/>
          </a:p>
          <a:p>
            <a:pPr indent="0" lvl="0" marL="0" rtl="0" algn="l">
              <a:lnSpc>
                <a:spcPct val="100000"/>
              </a:lnSpc>
              <a:spcBef>
                <a:spcPts val="0"/>
              </a:spcBef>
              <a:spcAft>
                <a:spcPts val="0"/>
              </a:spcAft>
              <a:buSzPts val="1400"/>
              <a:buNone/>
            </a:pPr>
            <a:r>
              <a:rPr b="1" lang="tr-TR"/>
              <a:t>FROM </a:t>
            </a:r>
            <a:r>
              <a:rPr lang="tr-TR"/>
              <a:t>tracks</a:t>
            </a:r>
            <a:endParaRPr/>
          </a:p>
          <a:p>
            <a:pPr indent="0" lvl="0" marL="0" rtl="0" algn="l">
              <a:lnSpc>
                <a:spcPct val="100000"/>
              </a:lnSpc>
              <a:spcBef>
                <a:spcPts val="0"/>
              </a:spcBef>
              <a:spcAft>
                <a:spcPts val="0"/>
              </a:spcAft>
              <a:buSzPts val="1400"/>
              <a:buNone/>
            </a:pPr>
            <a:r>
              <a:rPr lang="tr-TR"/>
              <a:t>GROUP BY AlbumId;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SELECT AlbumId, Composer, MIN(Milliseconds)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FROM tracks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GROUP BY AlbumId, </a:t>
            </a:r>
            <a:r>
              <a:rPr lang="tr-TR">
                <a:solidFill>
                  <a:srgbClr val="3A3F50"/>
                </a:solidFill>
              </a:rPr>
              <a:t>Composer;</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t>Answer:</a:t>
            </a:r>
            <a:endParaRPr b="1"/>
          </a:p>
          <a:p>
            <a:pPr indent="0" lvl="0" marL="0" rtl="0" algn="l">
              <a:lnSpc>
                <a:spcPct val="100000"/>
              </a:lnSpc>
              <a:spcBef>
                <a:spcPts val="0"/>
              </a:spcBef>
              <a:spcAft>
                <a:spcPts val="0"/>
              </a:spcAft>
              <a:buClr>
                <a:schemeClr val="dk1"/>
              </a:buClr>
              <a:buSzPts val="1100"/>
              <a:buFont typeface="Arial"/>
              <a:buNone/>
            </a:pPr>
            <a:r>
              <a:rPr lang="tr-TR"/>
              <a:t>SELECT BillingCountry, SUM(Total)</a:t>
            </a:r>
            <a:endParaRPr/>
          </a:p>
          <a:p>
            <a:pPr indent="0" lvl="0" marL="0" rtl="0" algn="l">
              <a:lnSpc>
                <a:spcPct val="100000"/>
              </a:lnSpc>
              <a:spcBef>
                <a:spcPts val="0"/>
              </a:spcBef>
              <a:spcAft>
                <a:spcPts val="0"/>
              </a:spcAft>
              <a:buClr>
                <a:schemeClr val="dk1"/>
              </a:buClr>
              <a:buSzPts val="1100"/>
              <a:buFont typeface="Arial"/>
              <a:buNone/>
            </a:pPr>
            <a:r>
              <a:rPr b="1" lang="tr-TR"/>
              <a:t>FROM </a:t>
            </a:r>
            <a:r>
              <a:rPr lang="tr-TR"/>
              <a:t>invoices</a:t>
            </a:r>
            <a:endParaRPr/>
          </a:p>
          <a:p>
            <a:pPr indent="0" lvl="0" marL="0" rtl="0" algn="l">
              <a:lnSpc>
                <a:spcPct val="100000"/>
              </a:lnSpc>
              <a:spcBef>
                <a:spcPts val="0"/>
              </a:spcBef>
              <a:spcAft>
                <a:spcPts val="0"/>
              </a:spcAft>
              <a:buClr>
                <a:schemeClr val="dk1"/>
              </a:buClr>
              <a:buSzPts val="1100"/>
              <a:buFont typeface="Arial"/>
              <a:buNone/>
            </a:pPr>
            <a:r>
              <a:rPr lang="tr-TR"/>
              <a:t>GROUP BY BillingCountry;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3" name="Google Shape;1353;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tr-TR">
                <a:solidFill>
                  <a:schemeClr val="dk1"/>
                </a:solidFill>
              </a:rPr>
              <a:t>Temperature Check</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WIth this slide, you can get a quick idea of how your students are feeling about the pace of the lesson. Getting consensus before moving on helps ensure everyone is still with you, and identify the students who might need extra attention.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 This is a Pear Deck Draggable™ Slide.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concept is a general name given to systems where data is stored in a certain order.</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is a regular collection of structured information or data that is usually stored electronically in a computer system.</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concept is a general name given to systems where data is stored in a certain order.</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is a regular collection of structured information or data that is usually stored electronically in a computer system.</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tr-TR">
                <a:solidFill>
                  <a:schemeClr val="dk1"/>
                </a:solidFill>
              </a:rPr>
              <a:t>Summarize</a:t>
            </a:r>
            <a:endParaRPr b="1">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Herkes hayatının bir döneminde excel ile uğraşmıştır.</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The information inside the database is grouped into tables.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A table in a database is called a </a:t>
            </a:r>
            <a:r>
              <a:rPr i="1" lang="tr-TR" sz="1450">
                <a:solidFill>
                  <a:srgbClr val="373A3C"/>
                </a:solidFill>
              </a:rPr>
              <a:t>database table</a:t>
            </a:r>
            <a:r>
              <a:rPr lang="tr-TR" sz="1450">
                <a:solidFill>
                  <a:srgbClr val="373A3C"/>
                </a:solidFill>
                <a:highlight>
                  <a:srgbClr val="FFFFFF"/>
                </a:highlight>
              </a:rPr>
              <a:t>.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Tables are the basic unit of data storage in databases.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We used the term </a:t>
            </a:r>
            <a:r>
              <a:rPr lang="tr-TR" sz="1450">
                <a:solidFill>
                  <a:srgbClr val="373A3C"/>
                </a:solidFill>
              </a:rPr>
              <a:t>structured data. </a:t>
            </a:r>
            <a:r>
              <a:rPr lang="tr-TR" sz="1450">
                <a:solidFill>
                  <a:srgbClr val="373A3C"/>
                </a:solidFill>
                <a:highlight>
                  <a:srgbClr val="FFFFFF"/>
                </a:highlight>
              </a:rPr>
              <a:t>Structured data here</a:t>
            </a:r>
            <a:r>
              <a:rPr lang="tr-TR" sz="1450">
                <a:solidFill>
                  <a:srgbClr val="373A3C"/>
                </a:solidFill>
              </a:rPr>
              <a:t> </a:t>
            </a:r>
            <a:r>
              <a:rPr lang="tr-TR" sz="1450">
                <a:solidFill>
                  <a:srgbClr val="373A3C"/>
                </a:solidFill>
                <a:highlight>
                  <a:srgbClr val="FFFFFF"/>
                </a:highlight>
              </a:rPr>
              <a:t>means table. A table consists of columns and rows. You may think of it as an Excel or Google spreadsheet. Although there are similarities between the database table and Excel/Google spreadsheet, they are different things. We won't get into details here. A table is made up of columns and rows. A column is a piece of data stored by the table. A row is a single set of columns that describe the attributes of a single thing. Columns should have a unique name. Columns and rows together make up a table.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50">
              <a:solidFill>
                <a:srgbClr val="373A3C"/>
              </a:solidFill>
              <a:highlight>
                <a:srgbClr val="FFFF00"/>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00"/>
              </a:highlight>
            </a:endParaRPr>
          </a:p>
          <a:p>
            <a:pPr indent="0" lvl="0" marL="0" rtl="0" algn="l">
              <a:lnSpc>
                <a:spcPct val="100000"/>
              </a:lnSpc>
              <a:spcBef>
                <a:spcPts val="0"/>
              </a:spcBef>
              <a:spcAft>
                <a:spcPts val="0"/>
              </a:spcAft>
              <a:buSzPts val="1400"/>
              <a:buNone/>
            </a:pPr>
            <a:r>
              <a:rPr lang="tr-TR" sz="1450">
                <a:solidFill>
                  <a:srgbClr val="373A3C"/>
                </a:solidFill>
                <a:highlight>
                  <a:schemeClr val="lt1"/>
                </a:highlight>
              </a:rPr>
              <a:t>this is an example;</a:t>
            </a:r>
            <a:endParaRPr sz="1450">
              <a:solidFill>
                <a:srgbClr val="373A3C"/>
              </a:solidFill>
              <a:highlight>
                <a:schemeClr val="lt1"/>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lang="tr-TR" sz="1450">
                <a:solidFill>
                  <a:schemeClr val="dk1"/>
                </a:solidFill>
                <a:highlight>
                  <a:srgbClr val="DEF2F8"/>
                </a:highlight>
              </a:rPr>
              <a:t>Let's take the case of a company database. Suppose that it has two tables. One is employees, and other is departments. Let’s take a closer look at the employees table. Here is the breakdown of the table.</a:t>
            </a:r>
            <a:endParaRPr sz="1450">
              <a:solidFill>
                <a:schemeClr val="dk1"/>
              </a:solidFill>
              <a:highlight>
                <a:srgbClr val="DEF2F8"/>
              </a:highlight>
            </a:endParaRPr>
          </a:p>
          <a:p>
            <a:pPr indent="-320675" lvl="0" marL="457200" rtl="0" algn="l">
              <a:lnSpc>
                <a:spcPct val="115000"/>
              </a:lnSpc>
              <a:spcBef>
                <a:spcPts val="0"/>
              </a:spcBef>
              <a:spcAft>
                <a:spcPts val="0"/>
              </a:spcAft>
              <a:buClr>
                <a:schemeClr val="dk1"/>
              </a:buClr>
              <a:buSzPts val="1450"/>
              <a:buChar char="●"/>
            </a:pPr>
            <a:r>
              <a:rPr lang="tr-TR" sz="1450">
                <a:solidFill>
                  <a:schemeClr val="dk1"/>
                </a:solidFill>
              </a:rPr>
              <a:t>Table's name is </a:t>
            </a:r>
            <a:r>
              <a:rPr i="1" lang="tr-TR" sz="1450">
                <a:solidFill>
                  <a:schemeClr val="dk1"/>
                </a:solidFill>
              </a:rPr>
              <a:t>employees.</a:t>
            </a:r>
            <a:endParaRPr i="1" sz="1450">
              <a:solidFill>
                <a:schemeClr val="dk1"/>
              </a:solidFill>
            </a:endParaRPr>
          </a:p>
          <a:p>
            <a:pPr indent="-320675" lvl="0" marL="457200" rtl="0" algn="l">
              <a:lnSpc>
                <a:spcPct val="115000"/>
              </a:lnSpc>
              <a:spcBef>
                <a:spcPts val="0"/>
              </a:spcBef>
              <a:spcAft>
                <a:spcPts val="0"/>
              </a:spcAft>
              <a:buClr>
                <a:schemeClr val="dk1"/>
              </a:buClr>
              <a:buSzPts val="1450"/>
              <a:buChar char="●"/>
            </a:pPr>
            <a:r>
              <a:rPr lang="tr-TR" sz="1450">
                <a:solidFill>
                  <a:schemeClr val="dk1"/>
                </a:solidFill>
              </a:rPr>
              <a:t>The table has seven columns (aka, fields or attributes)</a:t>
            </a:r>
            <a:endParaRPr sz="1450">
              <a:solidFill>
                <a:schemeClr val="dk1"/>
              </a:solidFill>
            </a:endParaRPr>
          </a:p>
          <a:p>
            <a:pPr indent="-320675" lvl="0" marL="457200" rtl="0" algn="l">
              <a:lnSpc>
                <a:spcPct val="115000"/>
              </a:lnSpc>
              <a:spcBef>
                <a:spcPts val="0"/>
              </a:spcBef>
              <a:spcAft>
                <a:spcPts val="0"/>
              </a:spcAft>
              <a:buClr>
                <a:schemeClr val="dk1"/>
              </a:buClr>
              <a:buSzPts val="1450"/>
              <a:buChar char="●"/>
            </a:pPr>
            <a:r>
              <a:rPr lang="tr-TR" sz="1450">
                <a:solidFill>
                  <a:schemeClr val="dk1"/>
                </a:solidFill>
              </a:rPr>
              <a:t>The table has ten rows (aka, records or tuples)</a:t>
            </a:r>
            <a:endParaRPr sz="1450">
              <a:solidFill>
                <a:schemeClr val="dk1"/>
              </a:solidFill>
            </a:endParaRPr>
          </a:p>
          <a:p>
            <a:pPr indent="-320675" lvl="0" marL="457200" rtl="0" algn="l">
              <a:lnSpc>
                <a:spcPct val="115000"/>
              </a:lnSpc>
              <a:spcBef>
                <a:spcPts val="0"/>
              </a:spcBef>
              <a:spcAft>
                <a:spcPts val="0"/>
              </a:spcAft>
              <a:buClr>
                <a:schemeClr val="dk1"/>
              </a:buClr>
              <a:buSzPts val="1450"/>
              <a:buChar char="●"/>
            </a:pPr>
            <a:r>
              <a:rPr lang="tr-TR" sz="1450">
                <a:solidFill>
                  <a:schemeClr val="dk1"/>
                </a:solidFill>
              </a:rPr>
              <a:t>Table's column header names are:  emp_id, first_name, last_name, salary, job_title, gender, hire_date</a:t>
            </a:r>
            <a:endParaRPr sz="1450">
              <a:solidFill>
                <a:schemeClr val="dk1"/>
              </a:solidFill>
            </a:endParaRPr>
          </a:p>
          <a:p>
            <a:pPr indent="-320675" lvl="0" marL="457200" rtl="0" algn="l">
              <a:lnSpc>
                <a:spcPct val="115000"/>
              </a:lnSpc>
              <a:spcBef>
                <a:spcPts val="0"/>
              </a:spcBef>
              <a:spcAft>
                <a:spcPts val="0"/>
              </a:spcAft>
              <a:buClr>
                <a:schemeClr val="dk1"/>
              </a:buClr>
              <a:buSzPts val="1450"/>
              <a:buChar char="●"/>
            </a:pPr>
            <a:r>
              <a:rPr lang="tr-TR" sz="1450">
                <a:solidFill>
                  <a:schemeClr val="dk1"/>
                </a:solidFill>
              </a:rPr>
              <a:t>Inside the employees' table, there is data about each employee in the company</a:t>
            </a:r>
            <a:endParaRPr sz="1450">
              <a:solidFill>
                <a:schemeClr val="dk1"/>
              </a:solidFill>
            </a:endParaRPr>
          </a:p>
          <a:p>
            <a:pPr indent="0" lvl="0" marL="0" rtl="0" algn="l">
              <a:lnSpc>
                <a:spcPct val="100000"/>
              </a:lnSpc>
              <a:spcBef>
                <a:spcPts val="1200"/>
              </a:spcBef>
              <a:spcAft>
                <a:spcPts val="0"/>
              </a:spcAft>
              <a:buSzPts val="1400"/>
              <a:buNone/>
            </a:pPr>
            <a:r>
              <a:rPr lang="tr-TR" sz="1450">
                <a:solidFill>
                  <a:srgbClr val="373A3C"/>
                </a:solidFill>
                <a:highlight>
                  <a:srgbClr val="FFFFFF"/>
                </a:highlight>
              </a:rPr>
              <a:t>Of course, a real-world company would have many more employees. We use a small table to illustrate concepts.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b="1" lang="tr-TR" sz="1450">
                <a:solidFill>
                  <a:srgbClr val="373A3C"/>
                </a:solidFill>
                <a:highlight>
                  <a:srgbClr val="FFFFFF"/>
                </a:highlight>
              </a:rPr>
              <a:t>recap; </a:t>
            </a:r>
            <a:endParaRPr b="1" sz="1450">
              <a:solidFill>
                <a:srgbClr val="373A3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450">
                <a:solidFill>
                  <a:srgbClr val="4A1E1E"/>
                </a:solidFill>
                <a:highlight>
                  <a:srgbClr val="FFFFFF"/>
                </a:highlight>
              </a:rPr>
              <a:t>Q: What is a table, column and row?</a:t>
            </a:r>
            <a:endParaRPr sz="1450">
              <a:solidFill>
                <a:srgbClr val="4A1E1E"/>
              </a:solidFill>
              <a:highlight>
                <a:srgbClr val="FFFFFF"/>
              </a:highlight>
            </a:endParaRPr>
          </a:p>
          <a:p>
            <a:pPr indent="0" lvl="0" marL="0" rtl="0" algn="l">
              <a:lnSpc>
                <a:spcPct val="100000"/>
              </a:lnSpc>
              <a:spcBef>
                <a:spcPts val="0"/>
              </a:spcBef>
              <a:spcAft>
                <a:spcPts val="0"/>
              </a:spcAft>
              <a:buSzPts val="1400"/>
              <a:buNone/>
            </a:pPr>
            <a:r>
              <a:rPr lang="tr-TR" sz="1450">
                <a:solidFill>
                  <a:srgbClr val="4A1E1E"/>
                </a:solidFill>
                <a:highlight>
                  <a:srgbClr val="FFFFFF"/>
                </a:highlight>
              </a:rPr>
              <a:t>A: A table is an organized collection of data (relational) stored in the form of columns and rows. </a:t>
            </a:r>
            <a:r>
              <a:rPr lang="tr-TR" sz="1450">
                <a:solidFill>
                  <a:srgbClr val="4A1E1E"/>
                </a:solidFill>
                <a:highlight>
                  <a:schemeClr val="accent3"/>
                </a:highlight>
              </a:rPr>
              <a:t>Columns </a:t>
            </a:r>
            <a:r>
              <a:rPr lang="tr-TR" sz="1450">
                <a:solidFill>
                  <a:srgbClr val="4A1E1E"/>
                </a:solidFill>
                <a:highlight>
                  <a:srgbClr val="FFFFFF"/>
                </a:highlight>
              </a:rPr>
              <a:t>can be categorized as vertical and rows as horizontal. The columns in a table are called </a:t>
            </a:r>
            <a:r>
              <a:rPr lang="tr-TR" sz="1450">
                <a:solidFill>
                  <a:srgbClr val="4A1E1E"/>
                </a:solidFill>
                <a:highlight>
                  <a:schemeClr val="accent3"/>
                </a:highlight>
              </a:rPr>
              <a:t>fields (attribute) </a:t>
            </a:r>
            <a:r>
              <a:rPr lang="tr-TR" sz="1450">
                <a:solidFill>
                  <a:srgbClr val="4A1E1E"/>
                </a:solidFill>
                <a:highlight>
                  <a:srgbClr val="FFFFFF"/>
                </a:highlight>
              </a:rPr>
              <a:t>while the </a:t>
            </a:r>
            <a:r>
              <a:rPr lang="tr-TR" sz="1450">
                <a:solidFill>
                  <a:srgbClr val="4A1E1E"/>
                </a:solidFill>
                <a:highlight>
                  <a:schemeClr val="accent2"/>
                </a:highlight>
              </a:rPr>
              <a:t>rows </a:t>
            </a:r>
            <a:r>
              <a:rPr lang="tr-TR" sz="1450">
                <a:solidFill>
                  <a:srgbClr val="4A1E1E"/>
                </a:solidFill>
                <a:highlight>
                  <a:srgbClr val="FFFFFF"/>
                </a:highlight>
              </a:rPr>
              <a:t>can be referred to as </a:t>
            </a:r>
            <a:r>
              <a:rPr lang="tr-TR" sz="1450">
                <a:solidFill>
                  <a:srgbClr val="4A1E1E"/>
                </a:solidFill>
                <a:highlight>
                  <a:srgbClr val="00FF00"/>
                </a:highlight>
              </a:rPr>
              <a:t>records</a:t>
            </a:r>
            <a:r>
              <a:rPr lang="tr-TR" sz="1450">
                <a:solidFill>
                  <a:srgbClr val="4A1E1E"/>
                </a:solidFill>
                <a:highlight>
                  <a:srgbClr val="FFFFFF"/>
                </a:highlight>
              </a:rPr>
              <a:t>.</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chemeClr val="dk1"/>
              </a:solidFill>
              <a:highlight>
                <a:srgbClr val="FFFF00"/>
              </a:highlight>
            </a:endParaRPr>
          </a:p>
          <a:p>
            <a:pPr indent="0" lvl="0" marL="0" rtl="0" algn="l">
              <a:lnSpc>
                <a:spcPct val="100000"/>
              </a:lnSpc>
              <a:spcBef>
                <a:spcPts val="0"/>
              </a:spcBef>
              <a:spcAft>
                <a:spcPts val="0"/>
              </a:spcAft>
              <a:buSzPts val="1400"/>
              <a:buNone/>
            </a:pPr>
            <a:r>
              <a:t/>
            </a:r>
            <a:endParaRPr sz="1450">
              <a:solidFill>
                <a:schemeClr val="dk1"/>
              </a:solidFill>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a:solidFill>
                  <a:schemeClr val="dk1"/>
                </a:solidFill>
              </a:rPr>
              <a:t>Hard or Easy</a:t>
            </a:r>
            <a:endParaRPr b="1">
              <a:solidFill>
                <a:schemeClr val="dk1"/>
              </a:solidFill>
            </a:endParaRPr>
          </a:p>
          <a:p>
            <a:pPr indent="0" lvl="0" marL="0" rtl="0" algn="l">
              <a:lnSpc>
                <a:spcPct val="100000"/>
              </a:lnSpc>
              <a:spcBef>
                <a:spcPts val="0"/>
              </a:spcBef>
              <a:spcAft>
                <a:spcPts val="0"/>
              </a:spcAft>
              <a:buSzPts val="1400"/>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indent="0" lvl="0" marL="0" rtl="0" algn="l">
              <a:lnSpc>
                <a:spcPct val="100000"/>
              </a:lnSpc>
              <a:spcBef>
                <a:spcPts val="0"/>
              </a:spcBef>
              <a:spcAft>
                <a:spcPts val="0"/>
              </a:spcAft>
              <a:buSzPts val="1400"/>
              <a:buNone/>
            </a:pPr>
            <a:r>
              <a:rPr lang="tr-TR">
                <a:solidFill>
                  <a:schemeClr val="dk1"/>
                </a:solidFill>
              </a:rPr>
              <a:t>🍐 This is a Pear Deck Draggable™ Slide. </a:t>
            </a:r>
            <a:endParaRPr>
              <a:solidFill>
                <a:schemeClr val="dk1"/>
              </a:solidFill>
            </a:endParaRPr>
          </a:p>
          <a:p>
            <a:pPr indent="0" lvl="0" marL="0" rtl="0" algn="l">
              <a:lnSpc>
                <a:spcPct val="100000"/>
              </a:lnSpc>
              <a:spcBef>
                <a:spcPts val="0"/>
              </a:spcBef>
              <a:spcAft>
                <a:spcPts val="0"/>
              </a:spcAft>
              <a:buSzPts val="1400"/>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Now, it's time to communicate with our database with SQL.</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Please remember, the purpose of this course is not to model or design a database, that’s something totally different and you first need to understand the basics.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The focus of this course is to teach you Structured Query Language, which will enable you to communicate with databases, at a basic level and a little at an intermediate level. When you continue to your paths, you will be using different databases. And SQL will be the language you will use when going through communication with them..</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Manipulation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DML</a:t>
            </a:r>
            <a:r>
              <a:rPr b="0" i="0" lang="tr-TR" sz="1050">
                <a:solidFill>
                  <a:srgbClr val="222222"/>
                </a:solidFill>
                <a:latin typeface="Noto Sans"/>
                <a:ea typeface="Noto Sans"/>
                <a:cs typeface="Noto Sans"/>
                <a:sym typeface="Noto Sans"/>
              </a:rPr>
              <a:t>)</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Definition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DDL</a:t>
            </a:r>
            <a:r>
              <a:rPr b="0" i="0" lang="tr-TR" sz="1050">
                <a:solidFill>
                  <a:srgbClr val="222222"/>
                </a:solidFill>
                <a:latin typeface="Noto Sans"/>
                <a:ea typeface="Noto Sans"/>
                <a:cs typeface="Noto Sans"/>
                <a:sym typeface="Noto Sans"/>
              </a:rPr>
              <a:t>)</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Control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DCL</a:t>
            </a:r>
            <a:r>
              <a:rPr b="0" i="0" lang="tr-TR" sz="1050">
                <a:solidFill>
                  <a:srgbClr val="222222"/>
                </a:solidFill>
                <a:latin typeface="Noto Sans"/>
                <a:ea typeface="Noto Sans"/>
                <a:cs typeface="Noto Sans"/>
                <a:sym typeface="Noto Sans"/>
              </a:rPr>
              <a:t>) </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Transaction Control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TCL</a:t>
            </a:r>
            <a:r>
              <a:rPr b="0" i="0" lang="tr-TR" sz="1050">
                <a:solidFill>
                  <a:srgbClr val="222222"/>
                </a:solidFill>
                <a:latin typeface="Noto Sans"/>
                <a:ea typeface="Noto Sans"/>
                <a:cs typeface="Noto Sans"/>
                <a:sym typeface="Noto Sans"/>
              </a:rPr>
              <a:t>)</a:t>
            </a:r>
            <a:endParaRPr b="0" i="0" sz="1050">
              <a:solidFill>
                <a:srgbClr val="222222"/>
              </a:solidFill>
              <a:latin typeface="Noto Sans"/>
              <a:ea typeface="Noto Sans"/>
              <a:cs typeface="Noto Sans"/>
              <a:sym typeface="Noto Sans"/>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GRANT and REVOKE; while Grant is used to give access to the data, Revoke is used to revoke the privileges granted</a:t>
            </a:r>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TCL — Transaction Control Language: TCL is the SQL component that includes commands able to manage DML transactions within a database. More specifically TCL includes commands like SAVEPOINT, COMMIT, and ROLLBACK.</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SAVEPOINT is used to temporarily save a transaction and roll back to it whenever necessary through the command ‘rollback’. The syntax to use this command is:</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update customer</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set first_name = ‘Anthony’</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where first_name = ‘Mary’</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savepoint savepoint_name</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ROLLBACK is used to undo the last transaction performed or to restore the database at the last save point. To do that (using the previous example), is sufficient to execute the following transaction:</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rollback to savepoint savepoint_name</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COMMIT instead, is used to permanently save a transaction change into a database. It is worth to note that after its execution, is not possible to perform a ‘rollback’ anymore so that’s why the ‘commit’ command should be used just when we are sure the code is correct; even, in this case, its syntax is very easy as it is necessary to write ‘commit’ after the transaction.</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update customer</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set first_name = ‘Anthony’</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where first_name = ‘Mary’</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commit</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Manipulation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DML</a:t>
            </a:r>
            <a:r>
              <a:rPr b="0" i="0" lang="tr-TR" sz="1050">
                <a:solidFill>
                  <a:srgbClr val="222222"/>
                </a:solidFill>
                <a:latin typeface="Noto Sans"/>
                <a:ea typeface="Noto Sans"/>
                <a:cs typeface="Noto Sans"/>
                <a:sym typeface="Noto Sans"/>
              </a:rPr>
              <a:t>)</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Definition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DDL</a:t>
            </a:r>
            <a:r>
              <a:rPr b="0" i="0" lang="tr-TR" sz="1050">
                <a:solidFill>
                  <a:srgbClr val="222222"/>
                </a:solidFill>
                <a:latin typeface="Noto Sans"/>
                <a:ea typeface="Noto Sans"/>
                <a:cs typeface="Noto Sans"/>
                <a:sym typeface="Noto Sans"/>
              </a:rPr>
              <a:t>)</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Data Control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DCL</a:t>
            </a:r>
            <a:r>
              <a:rPr b="0" i="0" lang="tr-TR" sz="1050">
                <a:solidFill>
                  <a:srgbClr val="222222"/>
                </a:solidFill>
                <a:latin typeface="Noto Sans"/>
                <a:ea typeface="Noto Sans"/>
                <a:cs typeface="Noto Sans"/>
                <a:sym typeface="Noto Sans"/>
              </a:rPr>
              <a:t>) </a:t>
            </a:r>
            <a:endParaRPr/>
          </a:p>
          <a:p>
            <a:pPr indent="-317500" lvl="0" marL="457200" rtl="0" algn="just">
              <a:lnSpc>
                <a:spcPct val="100000"/>
              </a:lnSpc>
              <a:spcBef>
                <a:spcPts val="0"/>
              </a:spcBef>
              <a:spcAft>
                <a:spcPts val="0"/>
              </a:spcAft>
              <a:buSzPts val="1400"/>
              <a:buFont typeface="Arial"/>
              <a:buChar char="•"/>
            </a:pPr>
            <a:r>
              <a:rPr b="1" i="0" lang="tr-TR" sz="1050">
                <a:solidFill>
                  <a:srgbClr val="222222"/>
                </a:solidFill>
                <a:latin typeface="Noto Sans"/>
                <a:ea typeface="Noto Sans"/>
                <a:cs typeface="Noto Sans"/>
                <a:sym typeface="Noto Sans"/>
              </a:rPr>
              <a:t>Transaction Control Language</a:t>
            </a:r>
            <a:r>
              <a:rPr b="0" i="0" lang="tr-TR" sz="1050">
                <a:solidFill>
                  <a:srgbClr val="222222"/>
                </a:solidFill>
                <a:latin typeface="Noto Sans"/>
                <a:ea typeface="Noto Sans"/>
                <a:cs typeface="Noto Sans"/>
                <a:sym typeface="Noto Sans"/>
              </a:rPr>
              <a:t> (</a:t>
            </a:r>
            <a:r>
              <a:rPr b="1" i="0" lang="tr-TR" sz="1050">
                <a:solidFill>
                  <a:srgbClr val="222222"/>
                </a:solidFill>
                <a:latin typeface="Noto Sans"/>
                <a:ea typeface="Noto Sans"/>
                <a:cs typeface="Noto Sans"/>
                <a:sym typeface="Noto Sans"/>
              </a:rPr>
              <a:t>TCL</a:t>
            </a:r>
            <a:r>
              <a:rPr b="0" i="0" lang="tr-TR" sz="1050">
                <a:solidFill>
                  <a:srgbClr val="222222"/>
                </a:solidFill>
                <a:latin typeface="Noto Sans"/>
                <a:ea typeface="Noto Sans"/>
                <a:cs typeface="Noto Sans"/>
                <a:sym typeface="Noto Sans"/>
              </a:rPr>
              <a:t>)</a:t>
            </a:r>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SQL stands for Structured Query Language </a:t>
            </a:r>
            <a:r>
              <a:rPr lang="tr-TR" sz="1450">
                <a:solidFill>
                  <a:srgbClr val="1177D1"/>
                </a:solidFill>
                <a:uFill>
                  <a:noFill/>
                </a:uFill>
                <a:hlinkClick r:id="rId2">
                  <a:extLst>
                    <a:ext uri="{A12FA001-AC4F-418D-AE19-62706E023703}">
                      <ahyp:hlinkClr val="tx"/>
                    </a:ext>
                  </a:extLst>
                </a:hlinkClick>
              </a:rPr>
              <a:t>and</a:t>
            </a:r>
            <a:r>
              <a:rPr lang="tr-TR" sz="1450">
                <a:solidFill>
                  <a:srgbClr val="373A3C"/>
                </a:solidFill>
                <a:highlight>
                  <a:srgbClr val="FFFFFF"/>
                </a:highlight>
              </a:rPr>
              <a:t> used to communicate with relational databases. SQL is a declarative language, not a procedural language. You write a single SQL declaration and hand it to the DBMS. The DBMS then executes internal code, which is hidden from us.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CRUD operations:</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Create Read Update and Delete</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rPr>
              <a:t>No need to talk about below for now.</a:t>
            </a:r>
            <a:endParaRPr sz="1050">
              <a:solidFill>
                <a:srgbClr val="202122"/>
              </a:solidFill>
              <a:highlight>
                <a:srgbClr val="FFFFFF"/>
              </a:highlight>
            </a:endParaRPr>
          </a:p>
          <a:p>
            <a:pPr indent="0" lvl="0" marL="0" rtl="0" algn="l">
              <a:lnSpc>
                <a:spcPct val="100000"/>
              </a:lnSpc>
              <a:spcBef>
                <a:spcPts val="0"/>
              </a:spcBef>
              <a:spcAft>
                <a:spcPts val="0"/>
              </a:spcAft>
              <a:buSzPts val="1400"/>
              <a:buNone/>
            </a:pPr>
            <a:r>
              <a:rPr lang="tr-TR" sz="1200">
                <a:solidFill>
                  <a:srgbClr val="333333"/>
                </a:solidFill>
                <a:highlight>
                  <a:srgbClr val="FFFFFF"/>
                </a:highlight>
              </a:rPr>
              <a:t>But Boyce and Chamberlin teamed up to create a standard way of requesting information from these newfangled “relational databases.”  They called it “Structured English Query Language” or “SEQUEL,” for short.  It later got even shorter and became “Structure Query Language” or “SQL.”</a:t>
            </a:r>
            <a:endParaRPr sz="1050">
              <a:solidFill>
                <a:srgbClr val="202122"/>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What I try to say here, if we can define the terms in a correct way, it’s easier for us to understand the </a:t>
            </a:r>
            <a:r>
              <a:rPr lang="tr-TR">
                <a:solidFill>
                  <a:schemeClr val="dk1"/>
                </a:solidFill>
              </a:rPr>
              <a:t>the subjects we are working on. We tried to define the database, database management systems, SQL and relational database and database operations.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tr-TR" sz="1200">
                <a:solidFill>
                  <a:srgbClr val="202124"/>
                </a:solidFill>
                <a:highlight>
                  <a:srgbClr val="FFFFFF"/>
                </a:highlight>
              </a:rPr>
              <a:t>What is BNF notation explain it with examples?</a:t>
            </a:r>
            <a:endParaRPr sz="1200">
              <a:solidFill>
                <a:srgbClr val="202124"/>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tr-TR" sz="1200">
                <a:solidFill>
                  <a:srgbClr val="202124"/>
                </a:solidFill>
                <a:highlight>
                  <a:srgbClr val="FFFFFF"/>
                </a:highlight>
              </a:rPr>
              <a:t>In computer science, Backus–Naur form (/ˌbækəs ˈnaʊər/) or Backus normal form (BNF) is a metasyntax notation for context-free grammars, often used to describe the syntax of languages used in computing, such as computer programming languages, document formats, instruction sets and communication protocols.</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8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800">
              <a:solidFill>
                <a:srgbClr val="202124"/>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 whole command </a:t>
            </a:r>
            <a:r>
              <a:rPr lang="tr-TR">
                <a:solidFill>
                  <a:srgbClr val="FF0000"/>
                </a:solidFill>
                <a:highlight>
                  <a:srgbClr val="F0F0F0"/>
                </a:highlight>
                <a:latin typeface="Courier New"/>
                <a:ea typeface="Courier New"/>
                <a:cs typeface="Courier New"/>
                <a:sym typeface="Courier New"/>
              </a:rPr>
              <a:t>SELECT first_name FROM employees; </a:t>
            </a:r>
            <a:r>
              <a:rPr lang="tr-TR" sz="1450">
                <a:solidFill>
                  <a:srgbClr val="373A3C"/>
                </a:solidFill>
                <a:highlight>
                  <a:srgbClr val="FFFFFF"/>
                </a:highlight>
              </a:rPr>
              <a:t>is called statement. Let's breakdown of this statement. Herein SELECT, FROM words are keywords. They are special commands for SQL. first_name, employees are identifiers. SQL statements end with a semicolon (;).  SQL Language Elements is also called SQL Syntax.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There are other SQL elements which we will cover later in the course. In the next part, we will introduce you SELECT statement in detail. We will learn the syntax and start to write our commands.</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Let’s get to know today’s session topics. We’ll start with the definition of a database. Then we’ll explore what is inside the database. Next, we’ll learn SQL (Structured Query Language) and its elements to communicate with the database.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Raleway Medium"/>
              <a:buChar char="●"/>
            </a:pPr>
            <a:r>
              <a:rPr b="0" i="0" lang="tr-TR" sz="1100" u="none" cap="none" strike="noStrike">
                <a:solidFill>
                  <a:srgbClr val="741B47"/>
                </a:solidFill>
                <a:latin typeface="Raleway Medium"/>
                <a:ea typeface="Raleway Medium"/>
                <a:cs typeface="Raleway Medium"/>
                <a:sym typeface="Raleway Medium"/>
              </a:rPr>
              <a:t>Basic Syntax</a:t>
            </a:r>
            <a:endParaRPr b="0" i="0" sz="1400" u="none" cap="none" strike="noStrike">
              <a:solidFill>
                <a:srgbClr val="419ED3"/>
              </a:solidFill>
              <a:latin typeface="Raleway SemiBold"/>
              <a:ea typeface="Raleway SemiBold"/>
              <a:cs typeface="Raleway SemiBold"/>
              <a:sym typeface="Raleway SemiBold"/>
            </a:endParaRPr>
          </a:p>
          <a:p>
            <a:pPr indent="-228600" lvl="0" marL="457200" rtl="0" algn="l">
              <a:lnSpc>
                <a:spcPct val="100000"/>
              </a:lnSpc>
              <a:spcBef>
                <a:spcPts val="0"/>
              </a:spcBef>
              <a:spcAft>
                <a:spcPts val="0"/>
              </a:spcAft>
              <a:buSzPts val="1500"/>
              <a:buFont typeface="Raleway Medium"/>
              <a:buNone/>
            </a:pPr>
            <a:r>
              <a:t/>
            </a:r>
            <a:endParaRPr sz="1100">
              <a:solidFill>
                <a:srgbClr val="373A3C"/>
              </a:solidFill>
              <a:latin typeface="Raleway Medium"/>
              <a:ea typeface="Raleway Medium"/>
              <a:cs typeface="Raleway Medium"/>
              <a:sym typeface="Raleway Medium"/>
            </a:endParaRPr>
          </a:p>
          <a:p>
            <a:pPr indent="-323850" lvl="0" marL="457200" rtl="0" algn="l">
              <a:lnSpc>
                <a:spcPct val="100000"/>
              </a:lnSpc>
              <a:spcBef>
                <a:spcPts val="0"/>
              </a:spcBef>
              <a:spcAft>
                <a:spcPts val="0"/>
              </a:spcAft>
              <a:buSzPts val="1500"/>
              <a:buFont typeface="Raleway Medium"/>
              <a:buChar char="●"/>
            </a:pPr>
            <a:r>
              <a:rPr lang="tr-TR" sz="1100">
                <a:solidFill>
                  <a:srgbClr val="373A3C"/>
                </a:solidFill>
                <a:latin typeface="Raleway Medium"/>
                <a:ea typeface="Raleway Medium"/>
                <a:cs typeface="Raleway Medium"/>
                <a:sym typeface="Raleway Medium"/>
              </a:rPr>
              <a:t> SQL statements start with a keyword like </a:t>
            </a:r>
            <a:r>
              <a:rPr lang="tr-TR" sz="1100">
                <a:solidFill>
                  <a:srgbClr val="CC4125"/>
                </a:solidFill>
                <a:latin typeface="Raleway Medium"/>
                <a:ea typeface="Raleway Medium"/>
                <a:cs typeface="Raleway Medium"/>
                <a:sym typeface="Raleway Medium"/>
              </a:rPr>
              <a:t>SELECT, INSERT, UPDATE, DELETE</a:t>
            </a:r>
            <a:r>
              <a:rPr lang="tr-TR" sz="1100">
                <a:solidFill>
                  <a:srgbClr val="373A3C"/>
                </a:solidFill>
                <a:latin typeface="Raleway Medium"/>
                <a:ea typeface="Raleway Medium"/>
                <a:cs typeface="Raleway Medium"/>
                <a:sym typeface="Raleway Medium"/>
              </a:rPr>
              <a:t>, etc. and all the statements end with a semicolon (;).</a:t>
            </a:r>
            <a:endParaRPr sz="1100"/>
          </a:p>
          <a:p>
            <a:pPr indent="-323850" lvl="0" marL="457200" rtl="0" algn="l">
              <a:lnSpc>
                <a:spcPct val="100000"/>
              </a:lnSpc>
              <a:spcBef>
                <a:spcPts val="0"/>
              </a:spcBef>
              <a:spcAft>
                <a:spcPts val="0"/>
              </a:spcAft>
              <a:buClr>
                <a:srgbClr val="373A3C"/>
              </a:buClr>
              <a:buSzPts val="1500"/>
              <a:buFont typeface="Raleway Medium"/>
              <a:buChar char="●"/>
            </a:pPr>
            <a:r>
              <a:rPr lang="tr-TR" sz="1100">
                <a:solidFill>
                  <a:srgbClr val="373A3C"/>
                </a:solidFill>
                <a:latin typeface="Raleway Medium"/>
                <a:ea typeface="Raleway Medium"/>
                <a:cs typeface="Raleway Medium"/>
                <a:sym typeface="Raleway Medium"/>
              </a:rPr>
              <a:t> Semicolon at the end indicates that the statement is completed and ready to be executed.</a:t>
            </a:r>
            <a:endParaRPr/>
          </a:p>
          <a:p>
            <a:pPr indent="-323850" lvl="0" marL="457200" rtl="0" algn="l">
              <a:lnSpc>
                <a:spcPct val="100000"/>
              </a:lnSpc>
              <a:spcBef>
                <a:spcPts val="0"/>
              </a:spcBef>
              <a:spcAft>
                <a:spcPts val="0"/>
              </a:spcAft>
              <a:buSzPts val="1500"/>
              <a:buFont typeface="Raleway Medium"/>
              <a:buChar char="●"/>
            </a:pPr>
            <a:r>
              <a:rPr lang="tr-TR" sz="1100">
                <a:solidFill>
                  <a:srgbClr val="373A3C"/>
                </a:solidFill>
                <a:latin typeface="Raleway Medium"/>
                <a:ea typeface="Raleway Medium"/>
                <a:cs typeface="Raleway Medium"/>
                <a:sym typeface="Raleway Medium"/>
              </a:rPr>
              <a:t> SQL is also case insensitive, which means you can use both </a:t>
            </a:r>
            <a:r>
              <a:rPr lang="tr-TR" sz="1100">
                <a:solidFill>
                  <a:srgbClr val="CC4125"/>
                </a:solidFill>
                <a:latin typeface="Raleway Medium"/>
                <a:ea typeface="Raleway Medium"/>
                <a:cs typeface="Raleway Medium"/>
                <a:sym typeface="Raleway Medium"/>
              </a:rPr>
              <a:t>SELECT</a:t>
            </a:r>
            <a:r>
              <a:rPr lang="tr-TR" sz="1100">
                <a:solidFill>
                  <a:srgbClr val="373A3C"/>
                </a:solidFill>
                <a:latin typeface="Raleway Medium"/>
                <a:ea typeface="Raleway Medium"/>
                <a:cs typeface="Raleway Medium"/>
                <a:sym typeface="Raleway Medium"/>
              </a:rPr>
              <a:t> and </a:t>
            </a:r>
            <a:r>
              <a:rPr lang="tr-TR" sz="1100">
                <a:solidFill>
                  <a:srgbClr val="CC4125"/>
                </a:solidFill>
                <a:latin typeface="Raleway Medium"/>
                <a:ea typeface="Raleway Medium"/>
                <a:cs typeface="Raleway Medium"/>
                <a:sym typeface="Raleway Medium"/>
              </a:rPr>
              <a:t>select</a:t>
            </a:r>
            <a:r>
              <a:rPr lang="tr-TR" sz="1100">
                <a:solidFill>
                  <a:srgbClr val="373A3C"/>
                </a:solidFill>
                <a:latin typeface="Raleway Medium"/>
                <a:ea typeface="Raleway Medium"/>
                <a:cs typeface="Raleway Medium"/>
                <a:sym typeface="Raleway Medium"/>
              </a:rPr>
              <a:t> in your query. They mean the same thing for SQL.</a:t>
            </a:r>
            <a:endParaRPr/>
          </a:p>
          <a:p>
            <a:pPr indent="-323850" lvl="0" marL="457200" rtl="0" algn="l">
              <a:lnSpc>
                <a:spcPct val="100000"/>
              </a:lnSpc>
              <a:spcBef>
                <a:spcPts val="0"/>
              </a:spcBef>
              <a:spcAft>
                <a:spcPts val="0"/>
              </a:spcAft>
              <a:buClr>
                <a:srgbClr val="373A3C"/>
              </a:buClr>
              <a:buSzPts val="1500"/>
              <a:buChar char="●"/>
            </a:pPr>
            <a:r>
              <a:rPr lang="tr-TR" sz="1100">
                <a:solidFill>
                  <a:srgbClr val="373A3C"/>
                </a:solidFill>
                <a:latin typeface="Raleway Medium"/>
                <a:ea typeface="Raleway Medium"/>
                <a:cs typeface="Raleway Medium"/>
                <a:sym typeface="Raleway Medium"/>
              </a:rPr>
              <a:t> Writing SQL commands in the upper-case is the most common and preferred style. But, you can write the same query in both ways.</a:t>
            </a:r>
            <a:endParaRPr sz="1100"/>
          </a:p>
          <a:p>
            <a:pPr indent="-323850" lvl="0" marL="457200" rtl="0" algn="l">
              <a:lnSpc>
                <a:spcPct val="100000"/>
              </a:lnSpc>
              <a:spcBef>
                <a:spcPts val="0"/>
              </a:spcBef>
              <a:spcAft>
                <a:spcPts val="0"/>
              </a:spcAft>
              <a:buClr>
                <a:srgbClr val="373A3C"/>
              </a:buClr>
              <a:buSzPts val="1500"/>
              <a:buFont typeface="Raleway Medium"/>
              <a:buChar char="●"/>
            </a:pPr>
            <a:r>
              <a:rPr lang="tr-TR" sz="1100">
                <a:solidFill>
                  <a:srgbClr val="373A3C"/>
                </a:solidFill>
                <a:latin typeface="Raleway Medium"/>
                <a:ea typeface="Raleway Medium"/>
                <a:cs typeface="Raleway Medium"/>
                <a:sym typeface="Raleway Medium"/>
              </a:rPr>
              <a:t> </a:t>
            </a:r>
            <a:r>
              <a:rPr lang="tr-TR" sz="1100">
                <a:latin typeface="Raleway Medium"/>
                <a:ea typeface="Raleway Medium"/>
                <a:cs typeface="Raleway Medium"/>
                <a:sym typeface="Raleway Medium"/>
              </a:rPr>
              <a:t>White spaces and empty lines are ignored in SQL. </a:t>
            </a:r>
            <a:endParaRPr sz="1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 if column name include upper case   you use table name between "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200">
                <a:solidFill>
                  <a:srgbClr val="4F4F4F"/>
                </a:solidFill>
                <a:highlight>
                  <a:srgbClr val="FFFFFF"/>
                </a:highlight>
              </a:rPr>
              <a:t>DISTINCT</a:t>
            </a:r>
            <a:r>
              <a:rPr lang="tr-TR" sz="1200">
                <a:solidFill>
                  <a:srgbClr val="4F4F4F"/>
                </a:solidFill>
                <a:highlight>
                  <a:srgbClr val="FFFFFF"/>
                </a:highlight>
              </a:rPr>
              <a:t> is always used in </a:t>
            </a:r>
            <a:r>
              <a:rPr b="1" lang="tr-TR" sz="1200">
                <a:solidFill>
                  <a:srgbClr val="4F4F4F"/>
                </a:solidFill>
                <a:highlight>
                  <a:srgbClr val="FFFFFF"/>
                </a:highlight>
              </a:rPr>
              <a:t>SELECT</a:t>
            </a:r>
            <a:r>
              <a:rPr lang="tr-TR" sz="1200">
                <a:solidFill>
                  <a:srgbClr val="4F4F4F"/>
                </a:solidFill>
                <a:highlight>
                  <a:srgbClr val="FFFFFF"/>
                </a:highlight>
              </a:rPr>
              <a:t> statements, and it provides the unique rows for all columns written in the </a:t>
            </a:r>
            <a:r>
              <a:rPr b="1" lang="tr-TR" sz="1200">
                <a:solidFill>
                  <a:srgbClr val="4F4F4F"/>
                </a:solidFill>
                <a:highlight>
                  <a:srgbClr val="FFFFFF"/>
                </a:highlight>
              </a:rPr>
              <a:t>SELECT</a:t>
            </a:r>
            <a:r>
              <a:rPr lang="tr-TR" sz="1200">
                <a:solidFill>
                  <a:srgbClr val="4F4F4F"/>
                </a:solidFill>
                <a:highlight>
                  <a:srgbClr val="FFFFFF"/>
                </a:highlight>
              </a:rPr>
              <a:t> statement. Therefore, you only use </a:t>
            </a:r>
            <a:r>
              <a:rPr b="1" lang="tr-TR" sz="1200">
                <a:solidFill>
                  <a:srgbClr val="4F4F4F"/>
                </a:solidFill>
                <a:highlight>
                  <a:srgbClr val="FFFFFF"/>
                </a:highlight>
              </a:rPr>
              <a:t>DISTINCT</a:t>
            </a:r>
            <a:r>
              <a:rPr lang="tr-TR" sz="1200">
                <a:solidFill>
                  <a:srgbClr val="4F4F4F"/>
                </a:solidFill>
                <a:highlight>
                  <a:srgbClr val="FFFFFF"/>
                </a:highlight>
              </a:rPr>
              <a:t> once in any particular </a:t>
            </a:r>
            <a:r>
              <a:rPr b="1" lang="tr-TR" sz="1200">
                <a:solidFill>
                  <a:srgbClr val="4F4F4F"/>
                </a:solidFill>
                <a:highlight>
                  <a:srgbClr val="FFFFFF"/>
                </a:highlight>
              </a:rPr>
              <a:t>SELECT</a:t>
            </a:r>
            <a:r>
              <a:rPr lang="tr-TR" sz="1200">
                <a:solidFill>
                  <a:srgbClr val="4F4F4F"/>
                </a:solidFill>
                <a:highlight>
                  <a:srgbClr val="FFFFFF"/>
                </a:highlight>
              </a:rPr>
              <a:t> statement.</a:t>
            </a:r>
            <a:endParaRPr sz="1200">
              <a:solidFill>
                <a:srgbClr val="4F4F4F"/>
              </a:solidFill>
              <a:highlight>
                <a:srgbClr val="FFFFFF"/>
              </a:highlight>
            </a:endParaRPr>
          </a:p>
          <a:p>
            <a:pPr indent="0" lvl="0" marL="0" rtl="0" algn="l">
              <a:lnSpc>
                <a:spcPct val="100000"/>
              </a:lnSpc>
              <a:spcBef>
                <a:spcPts val="0"/>
              </a:spcBef>
              <a:spcAft>
                <a:spcPts val="0"/>
              </a:spcAft>
              <a:buSzPts val="1400"/>
              <a:buNone/>
            </a:pPr>
            <a:r>
              <a:t/>
            </a:r>
            <a:endParaRPr sz="1200">
              <a:solidFill>
                <a:srgbClr val="4F4F4F"/>
              </a:solidFill>
              <a:highlight>
                <a:srgbClr val="FFFFFF"/>
              </a:highlight>
            </a:endParaRPr>
          </a:p>
          <a:p>
            <a:pPr indent="0" lvl="0" marL="0" rtl="0" algn="l">
              <a:lnSpc>
                <a:spcPct val="100000"/>
              </a:lnSpc>
              <a:spcBef>
                <a:spcPts val="0"/>
              </a:spcBef>
              <a:spcAft>
                <a:spcPts val="0"/>
              </a:spcAft>
              <a:buSzPts val="1400"/>
              <a:buNone/>
            </a:pPr>
            <a:r>
              <a:rPr lang="tr-TR"/>
              <a:t>SELECT DISTINCT önündeki tüm sütunlara etki eder. Burada bir yanlış anlama olmasın. Sadece önündeki sütuna etki eder şeklinde düşünebilirsiniz. Ama bu doğru değil.</a:t>
            </a:r>
            <a:endParaRPr/>
          </a:p>
          <a:p>
            <a:pPr indent="0" lvl="0" marL="0" rtl="0" algn="l">
              <a:lnSpc>
                <a:spcPct val="100000"/>
              </a:lnSpc>
              <a:spcBef>
                <a:spcPts val="0"/>
              </a:spcBef>
              <a:spcAft>
                <a:spcPts val="0"/>
              </a:spcAft>
              <a:buSzPts val="1400"/>
              <a:buNone/>
            </a:pPr>
            <a:r>
              <a:rPr lang="tr-TR"/>
              <a:t>Böyle bir yazım doğru değil.</a:t>
            </a:r>
            <a:endParaRPr/>
          </a:p>
          <a:p>
            <a:pPr indent="0" lvl="0" marL="0" rtl="0" algn="l">
              <a:lnSpc>
                <a:spcPct val="100000"/>
              </a:lnSpc>
              <a:spcBef>
                <a:spcPts val="0"/>
              </a:spcBef>
              <a:spcAft>
                <a:spcPts val="0"/>
              </a:spcAft>
              <a:buSzPts val="1400"/>
              <a:buNone/>
            </a:pPr>
            <a:r>
              <a:rPr b="1" lang="tr-TR" sz="1000">
                <a:solidFill>
                  <a:srgbClr val="333333"/>
                </a:solidFill>
                <a:highlight>
                  <a:srgbClr val="F7F7F8"/>
                </a:highlight>
                <a:latin typeface="Courier New"/>
                <a:ea typeface="Courier New"/>
                <a:cs typeface="Courier New"/>
                <a:sym typeface="Courier New"/>
              </a:rPr>
              <a:t>SELECT</a:t>
            </a:r>
            <a:r>
              <a:rPr lang="tr-TR" sz="1000">
                <a:solidFill>
                  <a:srgbClr val="0F2B3D"/>
                </a:solidFill>
                <a:highlight>
                  <a:srgbClr val="F7F7F8"/>
                </a:highlight>
                <a:latin typeface="Courier New"/>
                <a:ea typeface="Courier New"/>
                <a:cs typeface="Courier New"/>
                <a:sym typeface="Courier New"/>
              </a:rPr>
              <a:t> </a:t>
            </a:r>
            <a:r>
              <a:rPr b="1" lang="tr-TR" sz="1000">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column1, </a:t>
            </a:r>
            <a:r>
              <a:rPr b="1" lang="tr-TR" sz="1000">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column2, </a:t>
            </a:r>
            <a:r>
              <a:rPr b="1" lang="tr-TR" sz="1000">
                <a:solidFill>
                  <a:srgbClr val="333333"/>
                </a:solidFill>
                <a:highlight>
                  <a:srgbClr val="F7F7F8"/>
                </a:highlight>
                <a:latin typeface="Courier New"/>
                <a:ea typeface="Courier New"/>
                <a:cs typeface="Courier New"/>
                <a:sym typeface="Courier New"/>
              </a:rPr>
              <a:t>DISTINCT</a:t>
            </a:r>
            <a:r>
              <a:rPr lang="tr-TR" sz="1000">
                <a:solidFill>
                  <a:srgbClr val="0F2B3D"/>
                </a:solidFill>
                <a:highlight>
                  <a:srgbClr val="F7F7F8"/>
                </a:highlight>
                <a:latin typeface="Courier New"/>
                <a:ea typeface="Courier New"/>
                <a:cs typeface="Courier New"/>
                <a:sym typeface="Courier New"/>
              </a:rPr>
              <a:t> column3 </a:t>
            </a:r>
            <a:r>
              <a:rPr b="1" lang="tr-TR" sz="1000">
                <a:solidFill>
                  <a:srgbClr val="333333"/>
                </a:solidFill>
                <a:highlight>
                  <a:srgbClr val="F7F7F8"/>
                </a:highlight>
                <a:latin typeface="Courier New"/>
                <a:ea typeface="Courier New"/>
                <a:cs typeface="Courier New"/>
                <a:sym typeface="Courier New"/>
              </a:rPr>
              <a:t>FROM</a:t>
            </a:r>
            <a:r>
              <a:rPr lang="tr-TR" sz="1000">
                <a:solidFill>
                  <a:srgbClr val="0F2B3D"/>
                </a:solidFill>
                <a:highlight>
                  <a:srgbClr val="F7F7F8"/>
                </a:highlight>
                <a:latin typeface="Courier New"/>
                <a:ea typeface="Courier New"/>
                <a:cs typeface="Courier New"/>
                <a:sym typeface="Courier New"/>
              </a:rPr>
              <a:t> table1;</a:t>
            </a:r>
            <a:endParaRPr sz="1000">
              <a:solidFill>
                <a:srgbClr val="0F2B3D"/>
              </a:solidFill>
              <a:highlight>
                <a:srgbClr val="F7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If a table has a column which has no duplicate records, it doesn’t make anything different when you use DISTINCT keyword</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tr-TR"/>
              <a:t>But if you use it for the columns with duplicate records, SQL brings you the each records once and removes the duplicates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a:t>
            </a:r>
            <a:endParaRPr/>
          </a:p>
          <a:p>
            <a:pPr indent="0" lvl="0" marL="0" rtl="0" algn="l">
              <a:lnSpc>
                <a:spcPct val="100000"/>
              </a:lnSpc>
              <a:spcBef>
                <a:spcPts val="0"/>
              </a:spcBef>
              <a:spcAft>
                <a:spcPts val="0"/>
              </a:spcAft>
              <a:buSzPts val="1400"/>
              <a:buNone/>
            </a:pPr>
            <a:r>
              <a:rPr lang="tr-TR"/>
              <a:t>FROM employees</a:t>
            </a:r>
            <a:endParaRPr/>
          </a:p>
          <a:p>
            <a:pPr indent="0" lvl="0" marL="0" rtl="0" algn="l">
              <a:lnSpc>
                <a:spcPct val="100000"/>
              </a:lnSpc>
              <a:spcBef>
                <a:spcPts val="0"/>
              </a:spcBef>
              <a:spcAft>
                <a:spcPts val="0"/>
              </a:spcAft>
              <a:buSzPts val="1400"/>
              <a:buNone/>
            </a:pPr>
            <a:r>
              <a:rPr lang="tr-TR"/>
              <a:t>WHERE gender='F';</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 </a:t>
            </a:r>
            <a:r>
              <a:rPr lang="tr-TR">
                <a:solidFill>
                  <a:srgbClr val="FF0000"/>
                </a:solidFill>
                <a:highlight>
                  <a:srgbClr val="F0F0F0"/>
                </a:highlight>
                <a:latin typeface="Courier New"/>
                <a:ea typeface="Courier New"/>
                <a:cs typeface="Courier New"/>
                <a:sym typeface="Courier New"/>
              </a:rPr>
              <a:t>LIMIT</a:t>
            </a:r>
            <a:r>
              <a:rPr lang="tr-TR" sz="1450">
                <a:solidFill>
                  <a:srgbClr val="373A3C"/>
                </a:solidFill>
                <a:highlight>
                  <a:srgbClr val="FFFFFF"/>
                </a:highlight>
              </a:rPr>
              <a:t> clause is used to filter records. It constrains the number of rows returned by a query. Assume that your query returns one thousand rows. But you only want to see the first 10 rows in the result set. In such cases, we use </a:t>
            </a:r>
            <a:r>
              <a:rPr lang="tr-TR">
                <a:solidFill>
                  <a:srgbClr val="FF0000"/>
                </a:solidFill>
                <a:highlight>
                  <a:srgbClr val="F0F0F0"/>
                </a:highlight>
                <a:latin typeface="Courier New"/>
                <a:ea typeface="Courier New"/>
                <a:cs typeface="Courier New"/>
                <a:sym typeface="Courier New"/>
              </a:rPr>
              <a:t>LIMIT</a:t>
            </a:r>
            <a:r>
              <a:rPr lang="tr-TR" sz="1450">
                <a:solidFill>
                  <a:srgbClr val="373A3C"/>
                </a:solidFill>
                <a:highlight>
                  <a:srgbClr val="FFFFFF"/>
                </a:highlight>
              </a:rPr>
              <a:t> clause to obtain the desired output.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tr-TR">
                <a:solidFill>
                  <a:schemeClr val="dk1"/>
                </a:solidFill>
              </a:rPr>
              <a:t>Summarize</a:t>
            </a:r>
            <a:endParaRPr b="1">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Have students write a quick, 1-2 sentence summary of the information they’ve just learned.</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 This is a Pear Deck Text Slide </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tr-TR">
                <a:solidFill>
                  <a:schemeClr val="dk1"/>
                </a:solidFill>
              </a:rPr>
              <a:t>🍐 To edit the type of question, go back to the "Ask Students a Question" in the Pear Deck sidebar.</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solidFill>
                  <a:srgbClr val="373A3C"/>
                </a:solidFill>
                <a:highlight>
                  <a:srgbClr val="FFFFFF"/>
                </a:highlight>
              </a:rPr>
              <a:t>Until now, we've sorted the column containing textual data.</a:t>
            </a:r>
            <a:endParaRPr/>
          </a:p>
          <a:p>
            <a:pPr indent="0" lvl="0" marL="0" rtl="0" algn="l">
              <a:lnSpc>
                <a:spcPct val="100000"/>
              </a:lnSpc>
              <a:spcBef>
                <a:spcPts val="0"/>
              </a:spcBef>
              <a:spcAft>
                <a:spcPts val="0"/>
              </a:spcAft>
              <a:buSzPts val="1400"/>
              <a:buNone/>
            </a:pPr>
            <a:r>
              <a:rPr lang="tr-TR" sz="1400">
                <a:solidFill>
                  <a:srgbClr val="373A3C"/>
                </a:solidFill>
                <a:highlight>
                  <a:srgbClr val="FFFFFF"/>
                </a:highlight>
              </a:rPr>
              <a:t>It's time to sort numerical data in our table. </a:t>
            </a:r>
            <a:endParaRPr/>
          </a:p>
          <a:p>
            <a:pPr indent="0" lvl="0" marL="0" rtl="0" algn="l">
              <a:lnSpc>
                <a:spcPct val="100000"/>
              </a:lnSpc>
              <a:spcBef>
                <a:spcPts val="0"/>
              </a:spcBef>
              <a:spcAft>
                <a:spcPts val="0"/>
              </a:spcAft>
              <a:buSzPts val="1400"/>
              <a:buNone/>
            </a:pPr>
            <a:r>
              <a:t/>
            </a:r>
            <a:endParaRPr sz="1400">
              <a:solidFill>
                <a:srgbClr val="373A3C"/>
              </a:solidFill>
              <a:highlight>
                <a:srgbClr val="FFFFFF"/>
              </a:highlight>
            </a:endParaRPr>
          </a:p>
          <a:p>
            <a:pPr indent="0" lvl="0" marL="0" rtl="0" algn="l">
              <a:lnSpc>
                <a:spcPct val="100000"/>
              </a:lnSpc>
              <a:spcBef>
                <a:spcPts val="0"/>
              </a:spcBef>
              <a:spcAft>
                <a:spcPts val="0"/>
              </a:spcAft>
              <a:buSzPts val="1400"/>
              <a:buNone/>
            </a:pPr>
            <a:r>
              <a:rPr lang="tr-TR" sz="1400">
                <a:solidFill>
                  <a:srgbClr val="373A3C"/>
                </a:solidFill>
                <a:highlight>
                  <a:srgbClr val="FFFFFF"/>
                </a:highlight>
              </a:rPr>
              <a:t>Who has the highest salary by gender?. </a:t>
            </a:r>
            <a:endParaRPr sz="1400">
              <a:solidFill>
                <a:srgbClr val="373A3C"/>
              </a:solidFill>
              <a:highlight>
                <a:srgbClr val="FFFFFF"/>
              </a:highlight>
            </a:endParaRPr>
          </a:p>
          <a:p>
            <a:pPr indent="0" lvl="0" marL="0" rtl="0" algn="l">
              <a:lnSpc>
                <a:spcPct val="100000"/>
              </a:lnSpc>
              <a:spcBef>
                <a:spcPts val="0"/>
              </a:spcBef>
              <a:spcAft>
                <a:spcPts val="0"/>
              </a:spcAft>
              <a:buSzPts val="1400"/>
              <a:buNone/>
            </a:pPr>
            <a:r>
              <a:rPr lang="tr-TR" sz="1400">
                <a:solidFill>
                  <a:srgbClr val="373A3C"/>
                </a:solidFill>
                <a:highlight>
                  <a:srgbClr val="FFFFFF"/>
                </a:highlight>
              </a:rPr>
              <a:t>Let's write the query. </a:t>
            </a:r>
            <a:endParaRPr/>
          </a:p>
          <a:p>
            <a:pPr indent="0" lvl="0" marL="0" rtl="0" algn="l">
              <a:lnSpc>
                <a:spcPct val="100000"/>
              </a:lnSpc>
              <a:spcBef>
                <a:spcPts val="0"/>
              </a:spcBef>
              <a:spcAft>
                <a:spcPts val="0"/>
              </a:spcAft>
              <a:buSzPts val="1400"/>
              <a:buNone/>
            </a:pPr>
            <a:r>
              <a:rPr lang="tr-TR" sz="1400">
                <a:solidFill>
                  <a:srgbClr val="373A3C"/>
                </a:solidFill>
                <a:highlight>
                  <a:srgbClr val="FFFFFF"/>
                </a:highlight>
              </a:rPr>
              <a:t>This time we don't want to retrieve all columns instead we want first name, gender name and salary.</a:t>
            </a:r>
            <a:endParaRPr sz="800"/>
          </a:p>
          <a:p>
            <a:pPr indent="0" lvl="0" marL="0" rtl="0" algn="l">
              <a:lnSpc>
                <a:spcPct val="100000"/>
              </a:lnSpc>
              <a:spcBef>
                <a:spcPts val="0"/>
              </a:spcBef>
              <a:spcAft>
                <a:spcPts val="0"/>
              </a:spcAft>
              <a:buSzPts val="1400"/>
              <a:buNone/>
            </a:pPr>
            <a:r>
              <a:t/>
            </a:r>
            <a:endParaRPr sz="1400"/>
          </a:p>
          <a:p>
            <a:pPr indent="0" lvl="0" marL="0" marR="0" rtl="0" algn="l">
              <a:lnSpc>
                <a:spcPct val="100000"/>
              </a:lnSpc>
              <a:spcBef>
                <a:spcPts val="0"/>
              </a:spcBef>
              <a:spcAft>
                <a:spcPts val="0"/>
              </a:spcAft>
              <a:buClr>
                <a:srgbClr val="000000"/>
              </a:buClr>
              <a:buSzPts val="1400"/>
              <a:buFont typeface="Arial"/>
              <a:buNone/>
            </a:pPr>
            <a:r>
              <a:rPr lang="tr-TR" sz="1400">
                <a:solidFill>
                  <a:srgbClr val="373A3C"/>
                </a:solidFill>
                <a:highlight>
                  <a:srgbClr val="FFFFFF"/>
                </a:highlight>
              </a:rPr>
              <a:t>We are now able to sort by one column using the ORDER BY keyword. In some cases, we may need to sort our data by two columns or more. To do this, separate the columns by a comma. Here is the syntax:</a:t>
            </a:r>
            <a:endParaRPr sz="800"/>
          </a:p>
          <a:p>
            <a:pPr indent="0" lvl="0" marL="0" rtl="0" algn="l">
              <a:lnSpc>
                <a:spcPct val="100000"/>
              </a:lnSpc>
              <a:spcBef>
                <a:spcPts val="0"/>
              </a:spcBef>
              <a:spcAft>
                <a:spcPts val="0"/>
              </a:spcAft>
              <a:buSzPts val="1400"/>
              <a:buNone/>
            </a:pPr>
            <a:r>
              <a:t/>
            </a:r>
            <a:endParaRPr sz="1400"/>
          </a:p>
          <a:p>
            <a:pPr indent="0" lvl="0" marL="0" marR="0" rtl="0" algn="l">
              <a:lnSpc>
                <a:spcPct val="100000"/>
              </a:lnSpc>
              <a:spcBef>
                <a:spcPts val="0"/>
              </a:spcBef>
              <a:spcAft>
                <a:spcPts val="0"/>
              </a:spcAft>
              <a:buClr>
                <a:srgbClr val="000000"/>
              </a:buClr>
              <a:buSzPts val="1400"/>
              <a:buFont typeface="Arial"/>
              <a:buNone/>
            </a:pPr>
            <a:r>
              <a:rPr lang="tr-TR" sz="1400">
                <a:solidFill>
                  <a:srgbClr val="373A3C"/>
                </a:solidFill>
                <a:highlight>
                  <a:srgbClr val="FFFFFF"/>
                </a:highlight>
              </a:rPr>
              <a:t>In this example we first sorted the data by gender, then we sorted by first salary.</a:t>
            </a:r>
            <a:endParaRPr/>
          </a:p>
          <a:p>
            <a:pPr indent="0" lvl="0" marL="0" rtl="0" algn="l">
              <a:lnSpc>
                <a:spcPct val="100000"/>
              </a:lnSpc>
              <a:spcBef>
                <a:spcPts val="0"/>
              </a:spcBef>
              <a:spcAft>
                <a:spcPts val="0"/>
              </a:spcAft>
              <a:buSzPts val="1400"/>
              <a:buNone/>
            </a:pPr>
            <a:r>
              <a:t/>
            </a:r>
            <a:endParaRPr sz="1350">
              <a:solidFill>
                <a:srgbClr val="373A3C"/>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solidFill>
                  <a:srgbClr val="373A3C"/>
                </a:solidFill>
                <a:highlight>
                  <a:srgbClr val="FFFFFF"/>
                </a:highlight>
              </a:rPr>
              <a:t>In this part, we will use ORDER BY with the WHERE clause. ORDER BY clause is placed after the WHERE clause. </a:t>
            </a:r>
            <a:endParaRPr/>
          </a:p>
          <a:p>
            <a:pPr indent="0" lvl="0" marL="0" rtl="0" algn="l">
              <a:lnSpc>
                <a:spcPct val="100000"/>
              </a:lnSpc>
              <a:spcBef>
                <a:spcPts val="0"/>
              </a:spcBef>
              <a:spcAft>
                <a:spcPts val="0"/>
              </a:spcAft>
              <a:buSzPts val="1400"/>
              <a:buNone/>
            </a:pPr>
            <a:r>
              <a:t/>
            </a:r>
            <a:endParaRPr sz="1400">
              <a:solidFill>
                <a:srgbClr val="373A3C"/>
              </a:solidFill>
              <a:highlight>
                <a:srgbClr val="FFFFFF"/>
              </a:highlight>
            </a:endParaRPr>
          </a:p>
          <a:p>
            <a:pPr indent="0" lvl="0" marL="0" rtl="0" algn="l">
              <a:lnSpc>
                <a:spcPct val="100000"/>
              </a:lnSpc>
              <a:spcBef>
                <a:spcPts val="0"/>
              </a:spcBef>
              <a:spcAft>
                <a:spcPts val="0"/>
              </a:spcAft>
              <a:buSzPts val="1400"/>
              <a:buNone/>
            </a:pPr>
            <a:r>
              <a:rPr lang="tr-TR" sz="1400">
                <a:solidFill>
                  <a:srgbClr val="373A3C"/>
                </a:solidFill>
                <a:highlight>
                  <a:srgbClr val="FFFFFF"/>
                </a:highlight>
              </a:rPr>
              <a:t>Technically, any SQL statement can be written on a single line. However, it will become difficult to read when you start to write long queries. The solution in such cases is to organize the code, not just </a:t>
            </a:r>
            <a:r>
              <a:rPr i="1" lang="tr-TR" sz="1400">
                <a:solidFill>
                  <a:srgbClr val="373A3C"/>
                </a:solidFill>
                <a:highlight>
                  <a:srgbClr val="FFFFFF"/>
                </a:highlight>
              </a:rPr>
              <a:t>horizontally</a:t>
            </a:r>
            <a:r>
              <a:rPr lang="tr-TR" sz="1400">
                <a:solidFill>
                  <a:srgbClr val="373A3C"/>
                </a:solidFill>
                <a:highlight>
                  <a:srgbClr val="FFFFFF"/>
                </a:highlight>
              </a:rPr>
              <a:t>, but also </a:t>
            </a:r>
            <a:r>
              <a:rPr i="1" lang="tr-TR" sz="1400">
                <a:solidFill>
                  <a:srgbClr val="373A3C"/>
                </a:solidFill>
                <a:highlight>
                  <a:srgbClr val="FFFFFF"/>
                </a:highlight>
              </a:rPr>
              <a:t>vertically</a:t>
            </a:r>
            <a:r>
              <a:rPr lang="tr-TR" sz="1400">
                <a:solidFill>
                  <a:srgbClr val="373A3C"/>
                </a:solidFill>
                <a:highlight>
                  <a:srgbClr val="FFFFFF"/>
                </a:highlight>
              </a:rPr>
              <a:t>. This is called beautifying. Let's rewrite the syntax above. </a:t>
            </a:r>
            <a:endParaRPr/>
          </a:p>
          <a:p>
            <a:pPr indent="0" lvl="0" marL="0" rtl="0" algn="l">
              <a:lnSpc>
                <a:spcPct val="100000"/>
              </a:lnSpc>
              <a:spcBef>
                <a:spcPts val="0"/>
              </a:spcBef>
              <a:spcAft>
                <a:spcPts val="0"/>
              </a:spcAft>
              <a:buSzPts val="1400"/>
              <a:buNone/>
            </a:pPr>
            <a:r>
              <a:t/>
            </a:r>
            <a:endParaRPr sz="1350">
              <a:solidFill>
                <a:srgbClr val="373A3C"/>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1400">
                <a:solidFill>
                  <a:srgbClr val="373A3C"/>
                </a:solidFill>
                <a:highlight>
                  <a:srgbClr val="FFFFFF"/>
                </a:highlight>
              </a:rPr>
              <a:t>Assume that we try to find the employees whose salary is higher than $3000. Next, we will sort it by first_name in descending order. </a:t>
            </a:r>
            <a:endParaRPr sz="1400"/>
          </a:p>
          <a:p>
            <a:pPr indent="0" lvl="0" marL="0" rtl="0" algn="l">
              <a:lnSpc>
                <a:spcPct val="100000"/>
              </a:lnSpc>
              <a:spcBef>
                <a:spcPts val="0"/>
              </a:spcBef>
              <a:spcAft>
                <a:spcPts val="0"/>
              </a:spcAft>
              <a:buSzPts val="1400"/>
              <a:buNone/>
            </a:pPr>
            <a:r>
              <a:t/>
            </a:r>
            <a:endParaRPr sz="1350">
              <a:solidFill>
                <a:srgbClr val="373A3C"/>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concept is a general name given to systems where data is stored in a certain order.</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tr-TR" sz="1200">
                <a:solidFill>
                  <a:srgbClr val="333333"/>
                </a:solidFill>
                <a:highlight>
                  <a:srgbClr val="FFFFFF"/>
                </a:highlight>
                <a:latin typeface="Roboto"/>
                <a:ea typeface="Roboto"/>
                <a:cs typeface="Roboto"/>
                <a:sym typeface="Roboto"/>
              </a:rPr>
              <a:t>Database is a regular collection of structured information or data that is usually stored electronically in a computer system.</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000">
                <a:solidFill>
                  <a:srgbClr val="333333"/>
                </a:solidFill>
                <a:highlight>
                  <a:srgbClr val="FFFFFF"/>
                </a:highlight>
                <a:latin typeface="Roboto"/>
                <a:ea typeface="Roboto"/>
                <a:cs typeface="Roboto"/>
                <a:sym typeface="Roboto"/>
              </a:rPr>
              <a:t>Today, private or public institutions all keep the information they contain in their database. If the population directorates, transportation centers, banks, schools and universities can access the requested information within seconds from among the registered people, it is thanks to the database systems.</a:t>
            </a:r>
            <a:endParaRPr sz="1000">
              <a:solidFill>
                <a:srgbClr val="33333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400"/>
              <a:buNone/>
            </a:pPr>
            <a:r>
              <a:rPr lang="tr-TR" sz="1000">
                <a:solidFill>
                  <a:srgbClr val="333333"/>
                </a:solidFill>
                <a:highlight>
                  <a:srgbClr val="FFFFFF"/>
                </a:highlight>
                <a:latin typeface="Roboto"/>
                <a:ea typeface="Roboto"/>
                <a:cs typeface="Roboto"/>
                <a:sym typeface="Roboto"/>
              </a:rPr>
              <a:t>World is full of data. </a:t>
            </a:r>
            <a:r>
              <a:rPr lang="tr-TR" sz="1450">
                <a:solidFill>
                  <a:srgbClr val="373A3C"/>
                </a:solidFill>
                <a:highlight>
                  <a:srgbClr val="FFFFFF"/>
                </a:highlight>
              </a:rPr>
              <a:t>People use data and databases with or without awareness in their daily life activities.</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our bank, your grocery store, an app on your cell phone, websites all use databases to keep track of your data. When you access a website, the website starts to collect your data (e.g. accessing date and time, your location, your browser info) and store it in its database.</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Let's take another example. When you order a product on a commercial website, your order is stored in a database. You withdrew money from your bank account. Your bank stores this transaction in the database. Social media platforms such as Facebook, Instagram, Twitter use databases to store data like members, their friends, member activities, messages, advertisements, etc.</a:t>
            </a:r>
            <a:endParaRPr sz="1450">
              <a:solidFill>
                <a:srgbClr val="373A3C"/>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1100">
                <a:solidFill>
                  <a:srgbClr val="373A3C"/>
                </a:solidFill>
                <a:highlight>
                  <a:srgbClr val="FFFFFF"/>
                </a:highlight>
              </a:rPr>
              <a:t>It's also possible to use the </a:t>
            </a:r>
            <a:r>
              <a:rPr lang="tr-TR">
                <a:solidFill>
                  <a:srgbClr val="FF0000"/>
                </a:solidFill>
                <a:highlight>
                  <a:srgbClr val="F0F0F0"/>
                </a:highlight>
                <a:latin typeface="Courier New"/>
                <a:ea typeface="Courier New"/>
                <a:cs typeface="Courier New"/>
                <a:sym typeface="Courier New"/>
              </a:rPr>
              <a:t>BETWEEN</a:t>
            </a:r>
            <a:r>
              <a:rPr lang="tr-TR" sz="1100">
                <a:solidFill>
                  <a:srgbClr val="373A3C"/>
                </a:solidFill>
                <a:highlight>
                  <a:srgbClr val="FFFFFF"/>
                </a:highlight>
              </a:rPr>
              <a:t> operator with dates. </a:t>
            </a:r>
            <a:r>
              <a:rPr lang="tr-TR" sz="1100">
                <a:solidFill>
                  <a:srgbClr val="712B29"/>
                </a:solidFill>
              </a:rPr>
              <a:t>Please enclose your date values with single quote (') and use YYYY-MM-DD date format in your query.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InvoiceDate FROM invoices</a:t>
            </a:r>
            <a:endParaRPr/>
          </a:p>
          <a:p>
            <a:pPr indent="0" lvl="0" marL="0" rtl="0" algn="l">
              <a:lnSpc>
                <a:spcPct val="100000"/>
              </a:lnSpc>
              <a:spcBef>
                <a:spcPts val="0"/>
              </a:spcBef>
              <a:spcAft>
                <a:spcPts val="0"/>
              </a:spcAft>
              <a:buSzPts val="1400"/>
              <a:buNone/>
            </a:pPr>
            <a:r>
              <a:rPr lang="tr-TR"/>
              <a:t>WHERE InvoiceDate BETWEEN '2009-01-01' AND '2011-12-27'</a:t>
            </a:r>
            <a:endParaRPr/>
          </a:p>
          <a:p>
            <a:pPr indent="0" lvl="0" marL="0" rtl="0" algn="l">
              <a:lnSpc>
                <a:spcPct val="100000"/>
              </a:lnSpc>
              <a:spcBef>
                <a:spcPts val="0"/>
              </a:spcBef>
              <a:spcAft>
                <a:spcPts val="0"/>
              </a:spcAft>
              <a:buSzPts val="1400"/>
              <a:buNone/>
            </a:pPr>
            <a:r>
              <a:rPr lang="tr-TR"/>
              <a:t>ORDER BY InvoiceDate DESC</a:t>
            </a:r>
            <a:endParaRPr/>
          </a:p>
          <a:p>
            <a:pPr indent="0" lvl="0" marL="0" rtl="0" algn="l">
              <a:lnSpc>
                <a:spcPct val="100000"/>
              </a:lnSpc>
              <a:spcBef>
                <a:spcPts val="0"/>
              </a:spcBef>
              <a:spcAft>
                <a:spcPts val="0"/>
              </a:spcAft>
              <a:buSzPts val="1400"/>
              <a:buNone/>
            </a:pPr>
            <a:r>
              <a:rPr lang="tr-TR"/>
              <a:t>-- LIMIT 1;</a:t>
            </a:r>
            <a:endParaRPr/>
          </a:p>
          <a:p>
            <a:pPr indent="0" lvl="0" marL="0" rtl="0" algn="l">
              <a:lnSpc>
                <a:spcPct val="100000"/>
              </a:lnSpc>
              <a:spcBef>
                <a:spcPts val="0"/>
              </a:spcBef>
              <a:spcAft>
                <a:spcPts val="0"/>
              </a:spcAft>
              <a:buSzPts val="1400"/>
              <a:buNone/>
            </a:pPr>
            <a:r>
              <a:rPr lang="tr-TR"/>
              <a:t>bu query’i çalıştıralım. </a:t>
            </a:r>
            <a:endParaRPr/>
          </a:p>
          <a:p>
            <a:pPr indent="0" lvl="0" marL="0" rtl="0" algn="l">
              <a:lnSpc>
                <a:spcPct val="100000"/>
              </a:lnSpc>
              <a:spcBef>
                <a:spcPts val="0"/>
              </a:spcBef>
              <a:spcAft>
                <a:spcPts val="0"/>
              </a:spcAft>
              <a:buSzPts val="1400"/>
              <a:buNone/>
            </a:pPr>
            <a:r>
              <a:rPr lang="tr-TR"/>
              <a:t>Ama bu time kısmı da varsa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t>
            </a:r>
            <a:endParaRPr/>
          </a:p>
          <a:p>
            <a:pPr indent="0" lvl="0" marL="0" rtl="0" algn="l">
              <a:lnSpc>
                <a:spcPct val="100000"/>
              </a:lnSpc>
              <a:spcBef>
                <a:spcPts val="0"/>
              </a:spcBef>
              <a:spcAft>
                <a:spcPts val="0"/>
              </a:spcAft>
              <a:buSzPts val="1400"/>
              <a:buNone/>
            </a:pPr>
            <a:r>
              <a:rPr lang="tr-TR"/>
              <a:t>SELECT * FROM company.employees</a:t>
            </a:r>
            <a:endParaRPr/>
          </a:p>
          <a:p>
            <a:pPr indent="0" lvl="0" marL="0" rtl="0" algn="l">
              <a:lnSpc>
                <a:spcPct val="100000"/>
              </a:lnSpc>
              <a:spcBef>
                <a:spcPts val="0"/>
              </a:spcBef>
              <a:spcAft>
                <a:spcPts val="0"/>
              </a:spcAft>
              <a:buSzPts val="1400"/>
              <a:buNone/>
            </a:pPr>
            <a:r>
              <a:rPr lang="tr-TR"/>
              <a:t>WHERE hire_date BETWEEN '2018-01-01' AND '2019-01-21';</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empname, empsurname</a:t>
            </a:r>
            <a:endParaRPr/>
          </a:p>
          <a:p>
            <a:pPr indent="0" lvl="0" marL="0" rtl="0" algn="l">
              <a:lnSpc>
                <a:spcPct val="100000"/>
              </a:lnSpc>
              <a:spcBef>
                <a:spcPts val="0"/>
              </a:spcBef>
              <a:spcAft>
                <a:spcPts val="0"/>
              </a:spcAft>
              <a:buSzPts val="1400"/>
              <a:buNone/>
            </a:pPr>
            <a:r>
              <a:rPr lang="tr-TR"/>
              <a:t>FROM employee</a:t>
            </a:r>
            <a:endParaRPr/>
          </a:p>
          <a:p>
            <a:pPr indent="0" lvl="0" marL="0" rtl="0" algn="l">
              <a:lnSpc>
                <a:spcPct val="100000"/>
              </a:lnSpc>
              <a:spcBef>
                <a:spcPts val="0"/>
              </a:spcBef>
              <a:spcAft>
                <a:spcPts val="0"/>
              </a:spcAft>
              <a:buSzPts val="1400"/>
              <a:buNone/>
            </a:pPr>
            <a:r>
              <a:rPr lang="tr-TR"/>
              <a:t>WHERE empsurname LIKE 'W%';</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SELECT empname,empsurname</a:t>
            </a:r>
            <a:endParaRPr/>
          </a:p>
          <a:p>
            <a:pPr indent="0" lvl="0" marL="0" rtl="0" algn="l">
              <a:lnSpc>
                <a:spcPct val="100000"/>
              </a:lnSpc>
              <a:spcBef>
                <a:spcPts val="0"/>
              </a:spcBef>
              <a:spcAft>
                <a:spcPts val="0"/>
              </a:spcAft>
              <a:buSzPts val="1400"/>
              <a:buNone/>
            </a:pPr>
            <a:r>
              <a:rPr lang="tr-TR"/>
              <a:t>FROM employees</a:t>
            </a:r>
            <a:endParaRPr/>
          </a:p>
          <a:p>
            <a:pPr indent="0" lvl="0" marL="0" rtl="0" algn="l">
              <a:lnSpc>
                <a:spcPct val="100000"/>
              </a:lnSpc>
              <a:spcBef>
                <a:spcPts val="0"/>
              </a:spcBef>
              <a:spcAft>
                <a:spcPts val="0"/>
              </a:spcAft>
              <a:buSzPts val="1400"/>
              <a:buNone/>
            </a:pPr>
            <a:r>
              <a:rPr lang="tr-TR"/>
              <a:t>WHERE empname LIKE '_a%';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373A3C"/>
                </a:solidFill>
                <a:highlight>
                  <a:srgbClr val="FFFFFF"/>
                </a:highlight>
              </a:rPr>
              <a:t>Aggregate functions are functions that take a collection of values as input and return a single value. SQL has five built-in aggregate functions:</a:t>
            </a:r>
            <a:endParaRPr sz="1200">
              <a:solidFill>
                <a:srgbClr val="373A3C"/>
              </a:solidFill>
              <a:highlight>
                <a:srgbClr val="FFFFFF"/>
              </a:highlight>
            </a:endParaRPr>
          </a:p>
          <a:p>
            <a:pPr indent="-304800" lvl="0" marL="457200" rtl="0" algn="l">
              <a:lnSpc>
                <a:spcPct val="115000"/>
              </a:lnSpc>
              <a:spcBef>
                <a:spcPts val="1200"/>
              </a:spcBef>
              <a:spcAft>
                <a:spcPts val="0"/>
              </a:spcAft>
              <a:buClr>
                <a:srgbClr val="373A3C"/>
              </a:buClr>
              <a:buSzPts val="1200"/>
              <a:buChar char="●"/>
            </a:pPr>
            <a:r>
              <a:rPr lang="tr-TR" sz="1200">
                <a:solidFill>
                  <a:srgbClr val="373A3C"/>
                </a:solidFill>
                <a:highlight>
                  <a:srgbClr val="FFFFFF"/>
                </a:highlight>
              </a:rPr>
              <a:t>COUNT (Count)</a:t>
            </a:r>
            <a:endParaRPr sz="1200">
              <a:solidFill>
                <a:srgbClr val="373A3C"/>
              </a:solidFill>
              <a:highlight>
                <a:srgbClr val="FFFFFF"/>
              </a:highlight>
            </a:endParaRPr>
          </a:p>
          <a:p>
            <a:pPr indent="-304800" lvl="0" marL="457200" rtl="0" algn="l">
              <a:lnSpc>
                <a:spcPct val="115000"/>
              </a:lnSpc>
              <a:spcBef>
                <a:spcPts val="0"/>
              </a:spcBef>
              <a:spcAft>
                <a:spcPts val="0"/>
              </a:spcAft>
              <a:buClr>
                <a:srgbClr val="373A3C"/>
              </a:buClr>
              <a:buSzPts val="1200"/>
              <a:buChar char="●"/>
            </a:pPr>
            <a:r>
              <a:rPr lang="tr-TR" sz="1200">
                <a:solidFill>
                  <a:srgbClr val="373A3C"/>
                </a:solidFill>
                <a:highlight>
                  <a:srgbClr val="FFFFFF"/>
                </a:highlight>
              </a:rPr>
              <a:t>MIN (Minimum)</a:t>
            </a:r>
            <a:endParaRPr sz="1200">
              <a:solidFill>
                <a:srgbClr val="373A3C"/>
              </a:solidFill>
              <a:highlight>
                <a:srgbClr val="FFFFFF"/>
              </a:highlight>
            </a:endParaRPr>
          </a:p>
          <a:p>
            <a:pPr indent="-304800" lvl="0" marL="457200" rtl="0" algn="l">
              <a:lnSpc>
                <a:spcPct val="115000"/>
              </a:lnSpc>
              <a:spcBef>
                <a:spcPts val="0"/>
              </a:spcBef>
              <a:spcAft>
                <a:spcPts val="0"/>
              </a:spcAft>
              <a:buClr>
                <a:srgbClr val="373A3C"/>
              </a:buClr>
              <a:buSzPts val="1200"/>
              <a:buChar char="●"/>
            </a:pPr>
            <a:r>
              <a:rPr lang="tr-TR" sz="1200">
                <a:solidFill>
                  <a:srgbClr val="373A3C"/>
                </a:solidFill>
                <a:highlight>
                  <a:srgbClr val="FFFFFF"/>
                </a:highlight>
              </a:rPr>
              <a:t>MAX (Maximum)</a:t>
            </a:r>
            <a:endParaRPr sz="1200">
              <a:solidFill>
                <a:srgbClr val="373A3C"/>
              </a:solidFill>
              <a:highlight>
                <a:srgbClr val="FFFFFF"/>
              </a:highlight>
            </a:endParaRPr>
          </a:p>
          <a:p>
            <a:pPr indent="-304800" lvl="0" marL="457200" rtl="0" algn="l">
              <a:lnSpc>
                <a:spcPct val="115000"/>
              </a:lnSpc>
              <a:spcBef>
                <a:spcPts val="0"/>
              </a:spcBef>
              <a:spcAft>
                <a:spcPts val="0"/>
              </a:spcAft>
              <a:buClr>
                <a:srgbClr val="373A3C"/>
              </a:buClr>
              <a:buSzPts val="1200"/>
              <a:buChar char="●"/>
            </a:pPr>
            <a:r>
              <a:rPr lang="tr-TR" sz="1200">
                <a:solidFill>
                  <a:srgbClr val="373A3C"/>
                </a:solidFill>
                <a:highlight>
                  <a:srgbClr val="FFFFFF"/>
                </a:highlight>
              </a:rPr>
              <a:t>SUM (Total)</a:t>
            </a:r>
            <a:endParaRPr sz="1200">
              <a:solidFill>
                <a:srgbClr val="373A3C"/>
              </a:solidFill>
              <a:highlight>
                <a:srgbClr val="FFFFFF"/>
              </a:highlight>
            </a:endParaRPr>
          </a:p>
          <a:p>
            <a:pPr indent="-304800" lvl="0" marL="457200" rtl="0" algn="l">
              <a:lnSpc>
                <a:spcPct val="115000"/>
              </a:lnSpc>
              <a:spcBef>
                <a:spcPts val="0"/>
              </a:spcBef>
              <a:spcAft>
                <a:spcPts val="0"/>
              </a:spcAft>
              <a:buClr>
                <a:srgbClr val="373A3C"/>
              </a:buClr>
              <a:buSzPts val="1200"/>
              <a:buChar char="●"/>
            </a:pPr>
            <a:r>
              <a:rPr lang="tr-TR" sz="1200">
                <a:solidFill>
                  <a:srgbClr val="373A3C"/>
                </a:solidFill>
                <a:highlight>
                  <a:srgbClr val="FFFFFF"/>
                </a:highlight>
              </a:rPr>
              <a:t>AVG (Average)</a:t>
            </a:r>
            <a:endParaRPr sz="1200">
              <a:solidFill>
                <a:srgbClr val="373A3C"/>
              </a:solidFill>
              <a:highlight>
                <a:srgbClr val="FFFFFF"/>
              </a:highlight>
            </a:endParaRPr>
          </a:p>
          <a:p>
            <a:pPr indent="0" lvl="0" marL="0" rtl="0" algn="l">
              <a:lnSpc>
                <a:spcPct val="115000"/>
              </a:lnSpc>
              <a:spcBef>
                <a:spcPts val="1200"/>
              </a:spcBef>
              <a:spcAft>
                <a:spcPts val="1200"/>
              </a:spcAft>
              <a:buSzPts val="1400"/>
              <a:buNone/>
            </a:pPr>
            <a:r>
              <a:t/>
            </a:r>
            <a:endParaRPr sz="1450">
              <a:solidFill>
                <a:srgbClr val="373A3C"/>
              </a:solidFill>
              <a:highlight>
                <a:srgbClr val="FFFFFF"/>
              </a:highlight>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TR" sz="1450">
                <a:solidFill>
                  <a:srgbClr val="373A3C"/>
                </a:solidFill>
                <a:highlight>
                  <a:schemeClr val="lt1"/>
                </a:highlight>
              </a:rPr>
              <a:t>SUM and AVG</a:t>
            </a:r>
            <a:r>
              <a:rPr lang="tr-TR" sz="1450">
                <a:solidFill>
                  <a:srgbClr val="373A3C"/>
                </a:solidFill>
                <a:highlight>
                  <a:schemeClr val="lt1"/>
                </a:highlight>
              </a:rPr>
              <a:t> functions must take only </a:t>
            </a:r>
            <a:r>
              <a:rPr b="1" lang="tr-TR" sz="1450">
                <a:solidFill>
                  <a:srgbClr val="373A3C"/>
                </a:solidFill>
                <a:highlight>
                  <a:schemeClr val="lt1"/>
                </a:highlight>
              </a:rPr>
              <a:t>numeric values</a:t>
            </a:r>
            <a:r>
              <a:rPr lang="tr-TR" sz="1450">
                <a:solidFill>
                  <a:srgbClr val="373A3C"/>
                </a:solidFill>
                <a:highlight>
                  <a:schemeClr val="lt1"/>
                </a:highlight>
              </a:rPr>
              <a:t> as input. However, the other functions (MIN, MAX, COUNT) may take non-numeric values (strings, date, etc.) as input other than numeric values.</a:t>
            </a:r>
            <a:endParaRPr sz="1450">
              <a:solidFill>
                <a:srgbClr val="373A3C"/>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tr-TR" sz="1300">
                <a:solidFill>
                  <a:schemeClr val="dk1"/>
                </a:solidFill>
                <a:highlight>
                  <a:srgbClr val="FFFFFF"/>
                </a:highlight>
                <a:latin typeface="Roboto"/>
                <a:ea typeface="Roboto"/>
                <a:cs typeface="Roboto"/>
                <a:sym typeface="Roboto"/>
              </a:rPr>
              <a:t>An aggregate function performs a calculation one or more values and returns a single value. The aggregate function is often used with the </a:t>
            </a:r>
            <a:r>
              <a:rPr lang="tr-TR" sz="1300">
                <a:solidFill>
                  <a:schemeClr val="hlink"/>
                </a:solidFill>
                <a:highlight>
                  <a:srgbClr val="FFF6EA"/>
                </a:highlight>
                <a:uFill>
                  <a:noFill/>
                </a:uFill>
                <a:latin typeface="Courier New"/>
                <a:ea typeface="Courier New"/>
                <a:cs typeface="Courier New"/>
                <a:sym typeface="Courier New"/>
                <a:hlinkClick r:id="rId2"/>
              </a:rPr>
              <a:t>GROUP BY</a:t>
            </a:r>
            <a:r>
              <a:rPr lang="tr-TR" sz="1300">
                <a:solidFill>
                  <a:schemeClr val="dk1"/>
                </a:solidFill>
                <a:highlight>
                  <a:srgbClr val="FFFFFF"/>
                </a:highlight>
                <a:latin typeface="Roboto"/>
                <a:ea typeface="Roboto"/>
                <a:cs typeface="Roboto"/>
                <a:sym typeface="Roboto"/>
              </a:rPr>
              <a:t> clause and </a:t>
            </a:r>
            <a:r>
              <a:rPr lang="tr-TR" sz="1300">
                <a:solidFill>
                  <a:schemeClr val="hlink"/>
                </a:solidFill>
                <a:highlight>
                  <a:srgbClr val="FFF6EA"/>
                </a:highlight>
                <a:uFill>
                  <a:noFill/>
                </a:uFill>
                <a:latin typeface="Courier New"/>
                <a:ea typeface="Courier New"/>
                <a:cs typeface="Courier New"/>
                <a:sym typeface="Courier New"/>
                <a:hlinkClick r:id="rId3"/>
              </a:rPr>
              <a:t>HAVING</a:t>
            </a:r>
            <a:r>
              <a:rPr lang="tr-TR" sz="1300">
                <a:solidFill>
                  <a:schemeClr val="dk1"/>
                </a:solidFill>
                <a:highlight>
                  <a:srgbClr val="FFFFFF"/>
                </a:highlight>
                <a:latin typeface="Roboto"/>
                <a:ea typeface="Roboto"/>
                <a:cs typeface="Roboto"/>
                <a:sym typeface="Roboto"/>
              </a:rPr>
              <a:t> clause of the </a:t>
            </a:r>
            <a:r>
              <a:rPr lang="tr-TR" sz="1300">
                <a:solidFill>
                  <a:schemeClr val="hlink"/>
                </a:solidFill>
                <a:highlight>
                  <a:srgbClr val="FFF6EA"/>
                </a:highlight>
                <a:uFill>
                  <a:noFill/>
                </a:uFill>
                <a:latin typeface="Courier New"/>
                <a:ea typeface="Courier New"/>
                <a:cs typeface="Courier New"/>
                <a:sym typeface="Courier New"/>
                <a:hlinkClick r:id="rId4"/>
              </a:rPr>
              <a:t>SELECT</a:t>
            </a:r>
            <a:r>
              <a:rPr lang="tr-TR" sz="1300">
                <a:solidFill>
                  <a:schemeClr val="dk1"/>
                </a:solidFill>
                <a:highlight>
                  <a:srgbClr val="FFFFFF"/>
                </a:highlight>
                <a:latin typeface="Roboto"/>
                <a:ea typeface="Roboto"/>
                <a:cs typeface="Roboto"/>
                <a:sym typeface="Roboto"/>
              </a:rPr>
              <a:t> statement.</a:t>
            </a:r>
            <a:endParaRPr sz="1650">
              <a:solidFill>
                <a:srgbClr val="373A3C"/>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chemeClr val="lt1"/>
                </a:highlight>
              </a:rPr>
              <a:t>Before we dive into the aggregate functions, we should learn an important concept which is </a:t>
            </a:r>
            <a:r>
              <a:rPr lang="tr-TR">
                <a:solidFill>
                  <a:srgbClr val="FF0000"/>
                </a:solidFill>
                <a:highlight>
                  <a:srgbClr val="F0F0F0"/>
                </a:highlight>
                <a:latin typeface="Courier New"/>
                <a:ea typeface="Courier New"/>
                <a:cs typeface="Courier New"/>
                <a:sym typeface="Courier New"/>
              </a:rPr>
              <a:t>NULL</a:t>
            </a:r>
            <a:r>
              <a:rPr lang="tr-TR" sz="1450">
                <a:solidFill>
                  <a:srgbClr val="373A3C"/>
                </a:solidFill>
                <a:highlight>
                  <a:schemeClr val="lt1"/>
                </a:highlight>
              </a:rPr>
              <a:t>. </a:t>
            </a:r>
            <a:endParaRPr sz="1450">
              <a:solidFill>
                <a:srgbClr val="373A3C"/>
              </a:solidFill>
              <a:highlight>
                <a:schemeClr val="lt1"/>
              </a:highlight>
            </a:endParaRPr>
          </a:p>
          <a:p>
            <a:pPr indent="0" lvl="0" marL="0" rtl="0" algn="l">
              <a:lnSpc>
                <a:spcPct val="115000"/>
              </a:lnSpc>
              <a:spcBef>
                <a:spcPts val="1200"/>
              </a:spcBef>
              <a:spcAft>
                <a:spcPts val="1200"/>
              </a:spcAft>
              <a:buSzPts val="1400"/>
              <a:buNone/>
            </a:pPr>
            <a:r>
              <a:t/>
            </a:r>
            <a:endParaRPr sz="1200">
              <a:solidFill>
                <a:srgbClr val="373A3C"/>
              </a:solidFill>
              <a:highlight>
                <a:srgbClr val="FFFFFF"/>
              </a:highlight>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rgbClr val="373A3C"/>
                </a:solidFill>
                <a:highlight>
                  <a:srgbClr val="FFFFFF"/>
                </a:highlight>
              </a:rPr>
              <a:t>For instance, let's assume that we have a song database and we don't know the writers of some of them. </a:t>
            </a:r>
            <a:endParaRPr/>
          </a:p>
          <a:p>
            <a:pPr indent="0" lvl="0" marL="0" rtl="0" algn="l">
              <a:lnSpc>
                <a:spcPct val="100000"/>
              </a:lnSpc>
              <a:spcBef>
                <a:spcPts val="0"/>
              </a:spcBef>
              <a:spcAft>
                <a:spcPts val="0"/>
              </a:spcAft>
              <a:buSzPts val="1400"/>
              <a:buNone/>
            </a:pPr>
            <a:r>
              <a:rPr lang="tr-TR" sz="1200">
                <a:solidFill>
                  <a:srgbClr val="373A3C"/>
                </a:solidFill>
                <a:highlight>
                  <a:srgbClr val="FFFFFF"/>
                </a:highlight>
              </a:rPr>
              <a:t>We don't have that information. So, to store these unknown songwriters in a database table, we must use </a:t>
            </a:r>
            <a:r>
              <a:rPr lang="tr-TR" sz="1200">
                <a:solidFill>
                  <a:srgbClr val="FF0000"/>
                </a:solidFill>
                <a:highlight>
                  <a:srgbClr val="F0F0F0"/>
                </a:highlight>
                <a:latin typeface="Courier New"/>
                <a:ea typeface="Courier New"/>
                <a:cs typeface="Courier New"/>
                <a:sym typeface="Courier New"/>
              </a:rPr>
              <a:t>NULL</a:t>
            </a:r>
            <a:r>
              <a:rPr lang="tr-TR" sz="1200">
                <a:solidFill>
                  <a:srgbClr val="373A3C"/>
                </a:solidFill>
                <a:highlight>
                  <a:srgbClr val="FFFFFF"/>
                </a:highlight>
              </a:rPr>
              <a:t>. </a:t>
            </a:r>
            <a:endParaRPr/>
          </a:p>
          <a:p>
            <a:pPr indent="0" lvl="0" marL="0" rtl="0" algn="l">
              <a:lnSpc>
                <a:spcPct val="100000"/>
              </a:lnSpc>
              <a:spcBef>
                <a:spcPts val="0"/>
              </a:spcBef>
              <a:spcAft>
                <a:spcPts val="0"/>
              </a:spcAft>
              <a:buSzPts val="1400"/>
              <a:buNone/>
            </a:pPr>
            <a:r>
              <a:rPr lang="tr-TR" sz="1200">
                <a:solidFill>
                  <a:srgbClr val="373A3C"/>
                </a:solidFill>
                <a:highlight>
                  <a:srgbClr val="FFFFFF"/>
                </a:highlight>
              </a:rPr>
              <a:t>If a table has </a:t>
            </a:r>
            <a:r>
              <a:rPr lang="tr-TR" sz="1200">
                <a:solidFill>
                  <a:srgbClr val="FF0000"/>
                </a:solidFill>
                <a:highlight>
                  <a:srgbClr val="F0F0F0"/>
                </a:highlight>
                <a:latin typeface="Courier New"/>
                <a:ea typeface="Courier New"/>
                <a:cs typeface="Courier New"/>
                <a:sym typeface="Courier New"/>
              </a:rPr>
              <a:t>NULL</a:t>
            </a:r>
            <a:r>
              <a:rPr lang="tr-TR" sz="1200">
                <a:solidFill>
                  <a:srgbClr val="373A3C"/>
                </a:solidFill>
                <a:highlight>
                  <a:srgbClr val="FFFFFF"/>
                </a:highlight>
              </a:rPr>
              <a:t> value, then it will be displayed as </a:t>
            </a:r>
            <a:r>
              <a:rPr lang="tr-TR" sz="1200">
                <a:solidFill>
                  <a:srgbClr val="FF0000"/>
                </a:solidFill>
                <a:highlight>
                  <a:srgbClr val="F0F0F0"/>
                </a:highlight>
                <a:latin typeface="Courier New"/>
                <a:ea typeface="Courier New"/>
                <a:cs typeface="Courier New"/>
                <a:sym typeface="Courier New"/>
              </a:rPr>
              <a:t>NULL</a:t>
            </a:r>
            <a:r>
              <a:rPr lang="tr-TR" sz="1200">
                <a:solidFill>
                  <a:srgbClr val="373A3C"/>
                </a:solidFill>
                <a:highlight>
                  <a:srgbClr val="FFFFFF"/>
                </a:highlight>
              </a:rPr>
              <a:t>.</a:t>
            </a:r>
            <a:endParaRPr/>
          </a:p>
          <a:p>
            <a:pPr indent="0" lvl="0" marL="0" rtl="0" algn="l">
              <a:lnSpc>
                <a:spcPct val="100000"/>
              </a:lnSpc>
              <a:spcBef>
                <a:spcPts val="0"/>
              </a:spcBef>
              <a:spcAft>
                <a:spcPts val="0"/>
              </a:spcAft>
              <a:buSzPts val="1400"/>
              <a:buNone/>
            </a:pPr>
            <a:r>
              <a:t/>
            </a:r>
            <a:endParaRPr sz="1200">
              <a:solidFill>
                <a:srgbClr val="373A3C"/>
              </a:solidFill>
              <a:highlight>
                <a:srgbClr val="FFFFFF"/>
              </a:highlight>
            </a:endParaRPr>
          </a:p>
          <a:p>
            <a:pPr indent="0" lvl="0" marL="0" rtl="0" algn="l">
              <a:lnSpc>
                <a:spcPct val="115000"/>
              </a:lnSpc>
              <a:spcBef>
                <a:spcPts val="1200"/>
              </a:spcBef>
              <a:spcAft>
                <a:spcPts val="1200"/>
              </a:spcAft>
              <a:buSzPts val="1400"/>
              <a:buNone/>
            </a:pPr>
            <a:r>
              <a:t/>
            </a:r>
            <a:endParaRPr sz="1450">
              <a:solidFill>
                <a:srgbClr val="373A3C"/>
              </a:solidFill>
              <a:highlight>
                <a:srgbClr val="FFFFFF"/>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373A3C"/>
                </a:solidFill>
                <a:highlight>
                  <a:srgbClr val="FFFFFF"/>
                </a:highlight>
              </a:rPr>
              <a:t>It's important to understand what nulls mean and to know how to work with them. They are often ignored in our aggregation functions.</a:t>
            </a:r>
            <a:endParaRPr/>
          </a:p>
          <a:p>
            <a:pPr indent="0" lvl="0" marL="0" rtl="0" algn="l">
              <a:lnSpc>
                <a:spcPct val="115000"/>
              </a:lnSpc>
              <a:spcBef>
                <a:spcPts val="1200"/>
              </a:spcBef>
              <a:spcAft>
                <a:spcPts val="0"/>
              </a:spcAft>
              <a:buSzPts val="1400"/>
              <a:buNone/>
            </a:pPr>
            <a:r>
              <a:rPr lang="tr-TR" sz="1200">
                <a:solidFill>
                  <a:srgbClr val="373A3C"/>
                </a:solidFill>
                <a:highlight>
                  <a:srgbClr val="FFFFFF"/>
                </a:highlight>
              </a:rPr>
              <a:t>In fact, it is undesirable for the data to be null in the tables, and it is usually tried to get rid of the null expressions in analysis studies.</a:t>
            </a:r>
            <a:endParaRPr/>
          </a:p>
          <a:p>
            <a:pPr indent="0" lvl="0" marL="0" rtl="0" algn="l">
              <a:lnSpc>
                <a:spcPct val="115000"/>
              </a:lnSpc>
              <a:spcBef>
                <a:spcPts val="1400"/>
              </a:spcBef>
              <a:spcAft>
                <a:spcPts val="0"/>
              </a:spcAft>
              <a:buClr>
                <a:schemeClr val="dk1"/>
              </a:buClr>
              <a:buSzPts val="1100"/>
              <a:buFont typeface="Arial"/>
              <a:buNone/>
            </a:pPr>
            <a:r>
              <a:rPr lang="tr-TR" sz="1050">
                <a:solidFill>
                  <a:schemeClr val="dk1"/>
                </a:solidFill>
                <a:highlight>
                  <a:srgbClr val="FFFFFF"/>
                </a:highlight>
                <a:latin typeface="Verdana"/>
                <a:ea typeface="Verdana"/>
                <a:cs typeface="Verdana"/>
                <a:sym typeface="Verdana"/>
              </a:rPr>
              <a:t>A field with a NULL value is a field with no value.</a:t>
            </a:r>
            <a:endParaRPr/>
          </a:p>
          <a:p>
            <a:pPr indent="0" lvl="0" marL="0" rtl="0" algn="l">
              <a:lnSpc>
                <a:spcPct val="115000"/>
              </a:lnSpc>
              <a:spcBef>
                <a:spcPts val="1400"/>
              </a:spcBef>
              <a:spcAft>
                <a:spcPts val="0"/>
              </a:spcAft>
              <a:buClr>
                <a:schemeClr val="dk1"/>
              </a:buClr>
              <a:buSzPts val="1100"/>
              <a:buFont typeface="Arial"/>
              <a:buNone/>
            </a:pPr>
            <a:r>
              <a:rPr lang="tr-TR" sz="1050">
                <a:solidFill>
                  <a:schemeClr val="dk1"/>
                </a:solidFill>
                <a:highlight>
                  <a:srgbClr val="FFFFFF"/>
                </a:highlight>
                <a:latin typeface="Verdana"/>
                <a:ea typeface="Verdana"/>
                <a:cs typeface="Verdana"/>
                <a:sym typeface="Verdana"/>
              </a:rPr>
              <a:t>If a field in a table is optional, it is possible to insert a new record or update a record without adding a value to this field. Then, the field will be saved with a NULL value.</a:t>
            </a:r>
            <a:endParaRPr/>
          </a:p>
          <a:p>
            <a:pPr indent="0" lvl="0" marL="0" rtl="0" algn="l">
              <a:lnSpc>
                <a:spcPct val="115000"/>
              </a:lnSpc>
              <a:spcBef>
                <a:spcPts val="1400"/>
              </a:spcBef>
              <a:spcAft>
                <a:spcPts val="0"/>
              </a:spcAft>
              <a:buClr>
                <a:schemeClr val="dk1"/>
              </a:buClr>
              <a:buSzPts val="1100"/>
              <a:buFont typeface="Arial"/>
              <a:buNone/>
            </a:pPr>
            <a:r>
              <a:rPr lang="tr-TR" sz="1050">
                <a:solidFill>
                  <a:schemeClr val="dk1"/>
                </a:solidFill>
                <a:highlight>
                  <a:srgbClr val="FFFFFF"/>
                </a:highlight>
                <a:latin typeface="Roboto"/>
                <a:ea typeface="Roboto"/>
                <a:cs typeface="Roboto"/>
                <a:sym typeface="Roboto"/>
              </a:rPr>
              <a:t>The following expression returns 0:</a:t>
            </a:r>
            <a:r>
              <a:rPr lang="tr-TR" sz="1050">
                <a:solidFill>
                  <a:schemeClr val="dk1"/>
                </a:solidFill>
                <a:highlight>
                  <a:srgbClr val="FFFFFF"/>
                </a:highlight>
                <a:latin typeface="Verdana"/>
                <a:ea typeface="Verdana"/>
                <a:cs typeface="Verdana"/>
                <a:sym typeface="Verdana"/>
              </a:rPr>
              <a:t>   NULL = NULL, </a:t>
            </a:r>
            <a:r>
              <a:rPr lang="tr-TR" sz="1050">
                <a:solidFill>
                  <a:schemeClr val="dk1"/>
                </a:solidFill>
                <a:highlight>
                  <a:srgbClr val="FFFFFF"/>
                </a:highlight>
                <a:latin typeface="Roboto"/>
                <a:ea typeface="Roboto"/>
                <a:cs typeface="Roboto"/>
                <a:sym typeface="Roboto"/>
              </a:rPr>
              <a:t>This is because two unknown information cannot be comparable.</a:t>
            </a:r>
            <a:endParaRPr sz="1050">
              <a:solidFill>
                <a:schemeClr val="dk1"/>
              </a:solidFill>
              <a:highlight>
                <a:srgbClr val="FFFFFF"/>
              </a:highlight>
              <a:latin typeface="Verdana"/>
              <a:ea typeface="Verdana"/>
              <a:cs typeface="Verdana"/>
              <a:sym typeface="Verdana"/>
            </a:endParaRPr>
          </a:p>
          <a:p>
            <a:pPr indent="0" lvl="0" marL="0" rtl="0" algn="l">
              <a:lnSpc>
                <a:spcPct val="115000"/>
              </a:lnSpc>
              <a:spcBef>
                <a:spcPts val="2900"/>
              </a:spcBef>
              <a:spcAft>
                <a:spcPts val="0"/>
              </a:spcAft>
              <a:buSzPts val="1400"/>
              <a:buNone/>
            </a:pPr>
            <a:r>
              <a:rPr lang="tr-TR" sz="1200">
                <a:solidFill>
                  <a:srgbClr val="373A3C"/>
                </a:solidFill>
                <a:highlight>
                  <a:srgbClr val="FFFFFF"/>
                </a:highlight>
              </a:rPr>
              <a:t>Alright, let's start with </a:t>
            </a:r>
            <a:r>
              <a:rPr lang="tr-TR" sz="1200">
                <a:solidFill>
                  <a:srgbClr val="FF0000"/>
                </a:solidFill>
                <a:highlight>
                  <a:srgbClr val="F0F0F0"/>
                </a:highlight>
                <a:latin typeface="Courier New"/>
                <a:ea typeface="Courier New"/>
                <a:cs typeface="Courier New"/>
                <a:sym typeface="Courier New"/>
              </a:rPr>
              <a:t>COUNT</a:t>
            </a:r>
            <a:r>
              <a:rPr lang="tr-TR" sz="1200">
                <a:solidFill>
                  <a:srgbClr val="373A3C"/>
                </a:solidFill>
                <a:highlight>
                  <a:srgbClr val="FFFFFF"/>
                </a:highlight>
              </a:rPr>
              <a:t> function.</a:t>
            </a:r>
            <a:endParaRPr/>
          </a:p>
          <a:p>
            <a:pPr indent="0" lvl="0" marL="0" rtl="0" algn="l">
              <a:lnSpc>
                <a:spcPct val="115000"/>
              </a:lnSpc>
              <a:spcBef>
                <a:spcPts val="4100"/>
              </a:spcBef>
              <a:spcAft>
                <a:spcPts val="1200"/>
              </a:spcAft>
              <a:buSzPts val="1400"/>
              <a:buNone/>
            </a:pPr>
            <a:r>
              <a:t/>
            </a:r>
            <a:endParaRPr sz="1450">
              <a:solidFill>
                <a:srgbClr val="373A3C"/>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00">
                <a:solidFill>
                  <a:srgbClr val="373A3C"/>
                </a:solidFill>
                <a:highlight>
                  <a:srgbClr val="FFFFFF"/>
                </a:highlight>
              </a:rPr>
              <a:t>We use </a:t>
            </a:r>
            <a:r>
              <a:rPr lang="tr-TR" sz="1200">
                <a:solidFill>
                  <a:srgbClr val="FF0000"/>
                </a:solidFill>
                <a:highlight>
                  <a:srgbClr val="F0F0F0"/>
                </a:highlight>
                <a:latin typeface="Courier New"/>
                <a:ea typeface="Courier New"/>
                <a:cs typeface="Courier New"/>
                <a:sym typeface="Courier New"/>
              </a:rPr>
              <a:t>COUNT</a:t>
            </a:r>
            <a:r>
              <a:rPr lang="tr-TR" sz="1200">
                <a:solidFill>
                  <a:srgbClr val="373A3C"/>
                </a:solidFill>
                <a:highlight>
                  <a:srgbClr val="FFFFFF"/>
                </a:highlight>
              </a:rPr>
              <a:t> function to count the numbers of records (a.k.a row) in a table. Here is the syntax of the COUNT function:</a:t>
            </a:r>
            <a:endParaRPr sz="120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200">
              <a:solidFill>
                <a:srgbClr val="373A3C"/>
              </a:solidFill>
              <a:highlight>
                <a:srgbClr val="FFFFFF"/>
              </a:highlight>
            </a:endParaRPr>
          </a:p>
          <a:p>
            <a:pPr indent="0" lvl="0" marL="0" rtl="0" algn="l">
              <a:lnSpc>
                <a:spcPct val="100000"/>
              </a:lnSpc>
              <a:spcBef>
                <a:spcPts val="0"/>
              </a:spcBef>
              <a:spcAft>
                <a:spcPts val="0"/>
              </a:spcAft>
              <a:buSzPts val="1400"/>
              <a:buNone/>
            </a:pPr>
            <a:r>
              <a:rPr lang="tr-TR" sz="1200">
                <a:solidFill>
                  <a:srgbClr val="373A3C"/>
                </a:solidFill>
                <a:highlight>
                  <a:srgbClr val="FFFFFF"/>
                </a:highlight>
              </a:rPr>
              <a:t>Use </a:t>
            </a:r>
            <a:r>
              <a:rPr lang="tr-TR" sz="1200">
                <a:solidFill>
                  <a:srgbClr val="FF0000"/>
                </a:solidFill>
                <a:highlight>
                  <a:srgbClr val="F0F0F0"/>
                </a:highlight>
                <a:latin typeface="Courier New"/>
                <a:ea typeface="Courier New"/>
                <a:cs typeface="Courier New"/>
                <a:sym typeface="Courier New"/>
              </a:rPr>
              <a:t>COUNT</a:t>
            </a:r>
            <a:r>
              <a:rPr lang="tr-TR" sz="1200">
                <a:solidFill>
                  <a:srgbClr val="373A3C"/>
                </a:solidFill>
                <a:highlight>
                  <a:srgbClr val="FFFFFF"/>
                </a:highlight>
              </a:rPr>
              <a:t> keyword immediately after </a:t>
            </a:r>
            <a:r>
              <a:rPr lang="tr-TR" sz="1200">
                <a:solidFill>
                  <a:srgbClr val="FF0000"/>
                </a:solidFill>
                <a:highlight>
                  <a:srgbClr val="F0F0F0"/>
                </a:highlight>
                <a:latin typeface="Courier New"/>
                <a:ea typeface="Courier New"/>
                <a:cs typeface="Courier New"/>
                <a:sym typeface="Courier New"/>
              </a:rPr>
              <a:t>SELECT</a:t>
            </a:r>
            <a:r>
              <a:rPr lang="tr-TR" sz="1200">
                <a:solidFill>
                  <a:srgbClr val="373A3C"/>
                </a:solidFill>
                <a:highlight>
                  <a:srgbClr val="FFFFFF"/>
                </a:highlight>
              </a:rPr>
              <a:t> keyword. Then specify the column on which you want to operate in parentheses </a:t>
            </a:r>
            <a:endParaRPr sz="1200">
              <a:solidFill>
                <a:srgbClr val="373A3C"/>
              </a:solidFill>
              <a:highlight>
                <a:srgbClr val="FFFFFF"/>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Select count(*) from employees;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250">
                <a:solidFill>
                  <a:srgbClr val="373A3C"/>
                </a:solidFill>
                <a:highlight>
                  <a:srgbClr val="FFFFFF"/>
                </a:highlight>
              </a:rPr>
              <a:t>A database is typically controlled by a database management system (DBMS). Data and DBMS along with the applications that are associated with them are called a database system, often shortened to just database.</a:t>
            </a:r>
            <a:endParaRPr sz="1250">
              <a:solidFill>
                <a:srgbClr val="373A3C"/>
              </a:solidFill>
              <a:highlight>
                <a:srgbClr val="FFFFFF"/>
              </a:highlight>
            </a:endParaRPr>
          </a:p>
          <a:p>
            <a:pPr indent="0" lvl="0" marL="0" rtl="0" algn="l">
              <a:lnSpc>
                <a:spcPct val="100000"/>
              </a:lnSpc>
              <a:spcBef>
                <a:spcPts val="0"/>
              </a:spcBef>
              <a:spcAft>
                <a:spcPts val="0"/>
              </a:spcAft>
              <a:buSzPts val="1400"/>
              <a:buNone/>
            </a:pPr>
            <a:r>
              <a:rPr lang="tr-TR" sz="1000">
                <a:solidFill>
                  <a:srgbClr val="333333"/>
                </a:solidFill>
                <a:highlight>
                  <a:srgbClr val="FFFFFF"/>
                </a:highlight>
                <a:latin typeface="Roboto"/>
                <a:ea typeface="Roboto"/>
                <a:cs typeface="Roboto"/>
                <a:sym typeface="Roboto"/>
              </a:rPr>
              <a:t>There are different database management systems on the market according to companies’ need. You can see the most popular ones on the slide. </a:t>
            </a:r>
            <a:endParaRPr sz="1250">
              <a:solidFill>
                <a:srgbClr val="373A3C"/>
              </a:solidFill>
              <a:highlight>
                <a:srgbClr val="FFFFFF"/>
              </a:highlight>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But this way it counts everything in the column, even null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select count(*) </a:t>
            </a:r>
            <a:endParaRPr/>
          </a:p>
          <a:p>
            <a:pPr indent="0" lvl="0" marL="0" rtl="0" algn="l">
              <a:lnSpc>
                <a:spcPct val="100000"/>
              </a:lnSpc>
              <a:spcBef>
                <a:spcPts val="0"/>
              </a:spcBef>
              <a:spcAft>
                <a:spcPts val="0"/>
              </a:spcAft>
              <a:buSzPts val="1400"/>
              <a:buNone/>
            </a:pPr>
            <a:r>
              <a:rPr lang="tr-TR"/>
              <a:t>from Tracks →  returns 3503 rows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select count(composer) </a:t>
            </a:r>
            <a:endParaRPr/>
          </a:p>
          <a:p>
            <a:pPr indent="0" lvl="0" marL="0" rtl="0" algn="l">
              <a:lnSpc>
                <a:spcPct val="100000"/>
              </a:lnSpc>
              <a:spcBef>
                <a:spcPts val="0"/>
              </a:spcBef>
              <a:spcAft>
                <a:spcPts val="0"/>
              </a:spcAft>
              <a:buSzPts val="1400"/>
              <a:buNone/>
            </a:pPr>
            <a:r>
              <a:rPr lang="tr-TR"/>
              <a:t>from Tracks --&gt; returns 2525 rows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count(.....)  removes the null ones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if I want to see how many values are there in the composer field, use this 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lang="tr-TR">
                <a:solidFill>
                  <a:schemeClr val="dk1"/>
                </a:solidFill>
              </a:rPr>
              <a:t>select count(*) </a:t>
            </a:r>
            <a:endParaRPr>
              <a:solidFill>
                <a:schemeClr val="dk1"/>
              </a:solidFill>
            </a:endParaRPr>
          </a:p>
          <a:p>
            <a:pPr indent="0" lvl="0" marL="0" rtl="0" algn="l">
              <a:lnSpc>
                <a:spcPct val="100000"/>
              </a:lnSpc>
              <a:spcBef>
                <a:spcPts val="0"/>
              </a:spcBef>
              <a:spcAft>
                <a:spcPts val="0"/>
              </a:spcAft>
              <a:buSzPts val="1400"/>
              <a:buNone/>
            </a:pPr>
            <a:r>
              <a:rPr lang="tr-TR">
                <a:solidFill>
                  <a:schemeClr val="dk1"/>
                </a:solidFill>
              </a:rPr>
              <a:t>from Tracks </a:t>
            </a:r>
            <a:endParaRPr>
              <a:solidFill>
                <a:schemeClr val="dk1"/>
              </a:solidFill>
            </a:endParaRPr>
          </a:p>
          <a:p>
            <a:pPr indent="0" lvl="0" marL="0" rtl="0" algn="l">
              <a:lnSpc>
                <a:spcPct val="100000"/>
              </a:lnSpc>
              <a:spcBef>
                <a:spcPts val="0"/>
              </a:spcBef>
              <a:spcAft>
                <a:spcPts val="0"/>
              </a:spcAft>
              <a:buSzPts val="1400"/>
              <a:buNone/>
            </a:pPr>
            <a:r>
              <a:rPr lang="tr-TR">
                <a:solidFill>
                  <a:schemeClr val="dk1"/>
                </a:solidFill>
              </a:rPr>
              <a:t>where composer is null </a:t>
            </a:r>
            <a:r>
              <a:rPr lang="tr-TR">
                <a:solidFill>
                  <a:srgbClr val="3A3F50"/>
                </a:solidFill>
              </a:rPr>
              <a:t>--&gt; number of null values in composer column--978</a:t>
            </a:r>
            <a:endParaRPr>
              <a:solidFill>
                <a:srgbClr val="3A3F50"/>
              </a:solidFill>
            </a:endParaRPr>
          </a:p>
          <a:p>
            <a:pPr indent="0" lvl="0" marL="0" rtl="0" algn="l">
              <a:lnSpc>
                <a:spcPct val="100000"/>
              </a:lnSpc>
              <a:spcBef>
                <a:spcPts val="0"/>
              </a:spcBef>
              <a:spcAft>
                <a:spcPts val="0"/>
              </a:spcAft>
              <a:buSzPts val="1400"/>
              <a:buNone/>
            </a:pPr>
            <a:r>
              <a:rPr lang="tr-TR">
                <a:solidFill>
                  <a:schemeClr val="dk1"/>
                </a:solidFill>
              </a:rPr>
              <a:t>(where composer = null --not works like that)</a:t>
            </a:r>
            <a:endParaRPr>
              <a:solidFill>
                <a:schemeClr val="dk1"/>
              </a:solidFill>
            </a:endParaRPr>
          </a:p>
          <a:p>
            <a:pPr indent="0" lvl="0" marL="0" rtl="0" algn="l">
              <a:lnSpc>
                <a:spcPct val="100000"/>
              </a:lnSpc>
              <a:spcBef>
                <a:spcPts val="0"/>
              </a:spcBef>
              <a:spcAft>
                <a:spcPts val="0"/>
              </a:spcAft>
              <a:buSzPts val="1400"/>
              <a:buNone/>
            </a:pPr>
            <a:r>
              <a:t/>
            </a:r>
            <a:endParaRPr>
              <a:solidFill>
                <a:srgbClr val="3A3F50"/>
              </a:solidFill>
            </a:endParaRPr>
          </a:p>
          <a:p>
            <a:pPr indent="0" lvl="0" marL="0" rtl="0" algn="l">
              <a:lnSpc>
                <a:spcPct val="100000"/>
              </a:lnSpc>
              <a:spcBef>
                <a:spcPts val="0"/>
              </a:spcBef>
              <a:spcAft>
                <a:spcPts val="0"/>
              </a:spcAft>
              <a:buSzPts val="1400"/>
              <a:buNone/>
            </a:pPr>
            <a:r>
              <a:t/>
            </a:r>
            <a:endParaRPr>
              <a:solidFill>
                <a:srgbClr val="3A3F50"/>
              </a:solidFill>
            </a:endParaRPr>
          </a:p>
          <a:p>
            <a:pPr indent="0" lvl="0" marL="0" rtl="0" algn="l">
              <a:lnSpc>
                <a:spcPct val="100000"/>
              </a:lnSpc>
              <a:spcBef>
                <a:spcPts val="0"/>
              </a:spcBef>
              <a:spcAft>
                <a:spcPts val="0"/>
              </a:spcAft>
              <a:buSzPts val="1400"/>
              <a:buNone/>
            </a:pPr>
            <a:r>
              <a:t/>
            </a:r>
            <a:endParaRPr>
              <a:solidFill>
                <a:srgbClr val="3A3F50"/>
              </a:solidFill>
            </a:endParaRPr>
          </a:p>
          <a:p>
            <a:pPr indent="0" lvl="0" marL="0" rtl="0" algn="l">
              <a:lnSpc>
                <a:spcPct val="100000"/>
              </a:lnSpc>
              <a:spcBef>
                <a:spcPts val="0"/>
              </a:spcBef>
              <a:spcAft>
                <a:spcPts val="0"/>
              </a:spcAft>
              <a:buSzPts val="1400"/>
              <a:buNone/>
            </a:pPr>
            <a:r>
              <a:rPr lang="tr-TR">
                <a:solidFill>
                  <a:srgbClr val="3A3F50"/>
                </a:solidFill>
              </a:rPr>
              <a:t>select count(*) </a:t>
            </a:r>
            <a:endParaRPr>
              <a:solidFill>
                <a:srgbClr val="3A3F50"/>
              </a:solidFill>
            </a:endParaRPr>
          </a:p>
          <a:p>
            <a:pPr indent="0" lvl="0" marL="0" rtl="0" algn="l">
              <a:lnSpc>
                <a:spcPct val="100000"/>
              </a:lnSpc>
              <a:spcBef>
                <a:spcPts val="0"/>
              </a:spcBef>
              <a:spcAft>
                <a:spcPts val="0"/>
              </a:spcAft>
              <a:buSzPts val="1400"/>
              <a:buNone/>
            </a:pPr>
            <a:r>
              <a:rPr lang="tr-TR">
                <a:solidFill>
                  <a:srgbClr val="3A3F50"/>
                </a:solidFill>
              </a:rPr>
              <a:t>from Tracks </a:t>
            </a:r>
            <a:endParaRPr>
              <a:solidFill>
                <a:srgbClr val="3A3F50"/>
              </a:solidFill>
            </a:endParaRPr>
          </a:p>
          <a:p>
            <a:pPr indent="0" lvl="0" marL="0" rtl="0" algn="l">
              <a:lnSpc>
                <a:spcPct val="100000"/>
              </a:lnSpc>
              <a:spcBef>
                <a:spcPts val="0"/>
              </a:spcBef>
              <a:spcAft>
                <a:spcPts val="0"/>
              </a:spcAft>
              <a:buSzPts val="1400"/>
              <a:buNone/>
            </a:pPr>
            <a:r>
              <a:rPr lang="tr-TR">
                <a:solidFill>
                  <a:srgbClr val="3A3F50"/>
                </a:solidFill>
              </a:rPr>
              <a:t>where composer is not null --&gt; number of not null values in composer column --2528</a:t>
            </a:r>
            <a:endParaRPr>
              <a:solidFill>
                <a:srgbClr val="3A3F50"/>
              </a:solidFill>
            </a:endParaRPr>
          </a:p>
          <a:p>
            <a:pPr indent="0" lvl="0" marL="0" rtl="0" algn="l">
              <a:lnSpc>
                <a:spcPct val="100000"/>
              </a:lnSpc>
              <a:spcBef>
                <a:spcPts val="0"/>
              </a:spcBef>
              <a:spcAft>
                <a:spcPts val="0"/>
              </a:spcAft>
              <a:buSzPts val="1400"/>
              <a:buNone/>
            </a:pPr>
            <a:r>
              <a:t/>
            </a:r>
            <a:endParaRPr>
              <a:solidFill>
                <a:srgbClr val="3A3F50"/>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333333"/>
                </a:solidFill>
                <a:highlight>
                  <a:srgbClr val="FFFFFF"/>
                </a:highlight>
              </a:rPr>
              <a:t>ALIASES can be used to create a temporary name for columns or tables.</a:t>
            </a:r>
            <a:endParaRPr sz="1200">
              <a:solidFill>
                <a:srgbClr val="333333"/>
              </a:solidFill>
              <a:highlight>
                <a:srgbClr val="FFFFFF"/>
              </a:highlight>
            </a:endParaRPr>
          </a:p>
          <a:p>
            <a:pPr indent="-304800" lvl="0" marL="457200" rtl="0" algn="l">
              <a:lnSpc>
                <a:spcPct val="115000"/>
              </a:lnSpc>
              <a:spcBef>
                <a:spcPts val="800"/>
              </a:spcBef>
              <a:spcAft>
                <a:spcPts val="0"/>
              </a:spcAft>
              <a:buClr>
                <a:srgbClr val="333333"/>
              </a:buClr>
              <a:buSzPts val="1200"/>
              <a:buChar char="●"/>
            </a:pPr>
            <a:r>
              <a:rPr lang="tr-TR" sz="1200">
                <a:solidFill>
                  <a:srgbClr val="333333"/>
                </a:solidFill>
                <a:highlight>
                  <a:srgbClr val="FFFFFF"/>
                </a:highlight>
              </a:rPr>
              <a:t>COLUMN ALIASES are used to make column headings in your result set easier to read.</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tr-TR" sz="1200">
                <a:solidFill>
                  <a:srgbClr val="333333"/>
                </a:solidFill>
                <a:highlight>
                  <a:srgbClr val="FFFFFF"/>
                </a:highlight>
              </a:rPr>
              <a:t>TABLE ALIASES are used to shorten your SQL to make it easier to read or when you are performing join tables </a:t>
            </a:r>
            <a:endParaRPr sz="1200">
              <a:solidFill>
                <a:srgbClr val="333333"/>
              </a:solidFill>
              <a:highlight>
                <a:srgbClr val="FFFFFF"/>
              </a:highlight>
            </a:endParaRPr>
          </a:p>
          <a:p>
            <a:pPr indent="0" lvl="0" marL="457200" rtl="0" algn="l">
              <a:lnSpc>
                <a:spcPct val="115000"/>
              </a:lnSpc>
              <a:spcBef>
                <a:spcPts val="800"/>
              </a:spcBef>
              <a:spcAft>
                <a:spcPts val="800"/>
              </a:spcAft>
              <a:buSzPts val="1400"/>
              <a:buNone/>
            </a:pPr>
            <a:r>
              <a:t/>
            </a:r>
            <a:endParaRPr sz="1200">
              <a:solidFill>
                <a:srgbClr val="333333"/>
              </a:solidFill>
              <a:highlight>
                <a:srgbClr val="FFFFFF"/>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SzPts val="1400"/>
              <a:buNone/>
            </a:pPr>
            <a:r>
              <a:t/>
            </a:r>
            <a:endParaRPr sz="1200">
              <a:solidFill>
                <a:srgbClr val="333333"/>
              </a:solidFill>
              <a:highlight>
                <a:srgbClr val="FFFFFF"/>
              </a:highlight>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TR" sz="1200">
                <a:solidFill>
                  <a:srgbClr val="333333"/>
                </a:solidFill>
                <a:highlight>
                  <a:srgbClr val="FFFFFF"/>
                </a:highlight>
              </a:rPr>
              <a:t>select count (distinct AlbumId) </a:t>
            </a:r>
            <a:endParaRPr sz="1200">
              <a:solidFill>
                <a:srgbClr val="333333"/>
              </a:solidFill>
              <a:highlight>
                <a:srgbClr val="FFFFFF"/>
              </a:highlight>
            </a:endParaRPr>
          </a:p>
          <a:p>
            <a:pPr indent="0" lvl="0" marL="0" rtl="0" algn="l">
              <a:lnSpc>
                <a:spcPct val="115000"/>
              </a:lnSpc>
              <a:spcBef>
                <a:spcPts val="800"/>
              </a:spcBef>
              <a:spcAft>
                <a:spcPts val="0"/>
              </a:spcAft>
              <a:buSzPts val="1400"/>
              <a:buNone/>
            </a:pPr>
            <a:r>
              <a:rPr lang="tr-TR" sz="1200">
                <a:solidFill>
                  <a:srgbClr val="333333"/>
                </a:solidFill>
                <a:highlight>
                  <a:srgbClr val="FFFFFF"/>
                </a:highlight>
              </a:rPr>
              <a:t>from Tracks </a:t>
            </a:r>
            <a:endParaRPr sz="1200">
              <a:solidFill>
                <a:srgbClr val="333333"/>
              </a:solidFill>
              <a:highlight>
                <a:srgbClr val="FFFFFF"/>
              </a:highlight>
            </a:endParaRPr>
          </a:p>
          <a:p>
            <a:pPr indent="0" lvl="0" marL="0" rtl="0" algn="l">
              <a:lnSpc>
                <a:spcPct val="115000"/>
              </a:lnSpc>
              <a:spcBef>
                <a:spcPts val="800"/>
              </a:spcBef>
              <a:spcAft>
                <a:spcPts val="0"/>
              </a:spcAft>
              <a:buSzPts val="1400"/>
              <a:buNone/>
            </a:pPr>
            <a:r>
              <a:t/>
            </a:r>
            <a:endParaRPr sz="1200">
              <a:solidFill>
                <a:srgbClr val="333333"/>
              </a:solidFill>
              <a:highlight>
                <a:srgbClr val="FFFFFF"/>
              </a:highlight>
            </a:endParaRPr>
          </a:p>
          <a:p>
            <a:pPr indent="0" lvl="0" marL="0" rtl="0" algn="l">
              <a:lnSpc>
                <a:spcPct val="115000"/>
              </a:lnSpc>
              <a:spcBef>
                <a:spcPts val="800"/>
              </a:spcBef>
              <a:spcAft>
                <a:spcPts val="0"/>
              </a:spcAft>
              <a:buSzPts val="1400"/>
              <a:buNone/>
            </a:pPr>
            <a:r>
              <a:rPr lang="tr-TR" sz="1200">
                <a:solidFill>
                  <a:srgbClr val="333333"/>
                </a:solidFill>
                <a:highlight>
                  <a:srgbClr val="FFFFFF"/>
                </a:highlight>
              </a:rPr>
              <a:t>So we have 347 different albums out of 3503 tracks</a:t>
            </a:r>
            <a:endParaRPr sz="1200">
              <a:solidFill>
                <a:srgbClr val="333333"/>
              </a:solidFill>
              <a:highlight>
                <a:srgbClr val="FFFFFF"/>
              </a:highlight>
            </a:endParaRPr>
          </a:p>
          <a:p>
            <a:pPr indent="0" lvl="0" marL="0" rtl="0" algn="l">
              <a:lnSpc>
                <a:spcPct val="115000"/>
              </a:lnSpc>
              <a:spcBef>
                <a:spcPts val="800"/>
              </a:spcBef>
              <a:spcAft>
                <a:spcPts val="800"/>
              </a:spcAft>
              <a:buSzPts val="1400"/>
              <a:buNone/>
            </a:pPr>
            <a:r>
              <a:t/>
            </a:r>
            <a:endParaRPr sz="1200">
              <a:solidFill>
                <a:srgbClr val="333333"/>
              </a:solidFill>
              <a:highlight>
                <a:srgbClr val="FFFFFF"/>
              </a:highlight>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there are 6 unique or distinct fields in which students may enroll. </a:t>
            </a:r>
            <a:r>
              <a:rPr lang="tr-TR">
                <a:solidFill>
                  <a:srgbClr val="FF0000"/>
                </a:solidFill>
                <a:highlight>
                  <a:srgbClr val="F0F0F0"/>
                </a:highlight>
                <a:latin typeface="Courier New"/>
                <a:ea typeface="Courier New"/>
                <a:cs typeface="Courier New"/>
                <a:sym typeface="Courier New"/>
              </a:rPr>
              <a:t>COUNT(DISTINCT field)</a:t>
            </a:r>
            <a:r>
              <a:rPr lang="tr-TR" sz="1450">
                <a:solidFill>
                  <a:srgbClr val="373A3C"/>
                </a:solidFill>
                <a:highlight>
                  <a:srgbClr val="FFFFFF"/>
                </a:highlight>
              </a:rPr>
              <a:t> returns the number of unique and non-null values in column </a:t>
            </a:r>
            <a:r>
              <a:rPr i="1" lang="tr-TR" sz="1450">
                <a:solidFill>
                  <a:srgbClr val="373A3C"/>
                </a:solidFill>
                <a:highlight>
                  <a:srgbClr val="FFFFFF"/>
                </a:highlight>
              </a:rPr>
              <a:t>field</a:t>
            </a:r>
            <a:r>
              <a:rPr lang="tr-TR" sz="1450">
                <a:solidFill>
                  <a:srgbClr val="373A3C"/>
                </a:solidFill>
                <a:highlight>
                  <a:srgbClr val="FFFFFF"/>
                </a:highlight>
              </a:rPr>
              <a:t>.</a:t>
            </a:r>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450">
                <a:solidFill>
                  <a:srgbClr val="373A3C"/>
                </a:solidFill>
                <a:highlight>
                  <a:srgbClr val="FFFFFF"/>
                </a:highlight>
              </a:rPr>
              <a:t>select field, count(field)</a:t>
            </a:r>
            <a:endParaRPr/>
          </a:p>
          <a:p>
            <a:pPr indent="0" lvl="0" marL="0" rtl="0" algn="l">
              <a:lnSpc>
                <a:spcPct val="100000"/>
              </a:lnSpc>
              <a:spcBef>
                <a:spcPts val="0"/>
              </a:spcBef>
              <a:spcAft>
                <a:spcPts val="0"/>
              </a:spcAft>
              <a:buClr>
                <a:schemeClr val="dk1"/>
              </a:buClr>
              <a:buSzPts val="1100"/>
              <a:buFont typeface="Arial"/>
              <a:buNone/>
            </a:pPr>
            <a:r>
              <a:rPr lang="tr-TR" sz="1450">
                <a:solidFill>
                  <a:srgbClr val="373A3C"/>
                </a:solidFill>
                <a:highlight>
                  <a:srgbClr val="FFFFFF"/>
                </a:highlight>
              </a:rPr>
              <a:t>from student_info</a:t>
            </a:r>
            <a:endParaRPr sz="1450">
              <a:solidFill>
                <a:srgbClr val="373A3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tr-TR" sz="1450">
                <a:solidFill>
                  <a:srgbClr val="373A3C"/>
                </a:solidFill>
                <a:highlight>
                  <a:srgbClr val="FFFFFF"/>
                </a:highlight>
              </a:rPr>
              <a:t>group by field</a:t>
            </a:r>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 </a:t>
            </a:r>
            <a:r>
              <a:rPr lang="tr-TR">
                <a:solidFill>
                  <a:srgbClr val="FF0000"/>
                </a:solidFill>
                <a:highlight>
                  <a:srgbClr val="F0F0F0"/>
                </a:highlight>
                <a:latin typeface="Courier New"/>
                <a:ea typeface="Courier New"/>
                <a:cs typeface="Courier New"/>
                <a:sym typeface="Courier New"/>
              </a:rPr>
              <a:t>MIN</a:t>
            </a:r>
            <a:r>
              <a:rPr lang="tr-TR" sz="1450">
                <a:solidFill>
                  <a:srgbClr val="373A3C"/>
                </a:solidFill>
                <a:highlight>
                  <a:srgbClr val="FFFFFF"/>
                </a:highlight>
              </a:rPr>
              <a:t> function ignores the </a:t>
            </a:r>
            <a:r>
              <a:rPr lang="tr-TR">
                <a:solidFill>
                  <a:srgbClr val="FF0000"/>
                </a:solidFill>
                <a:highlight>
                  <a:srgbClr val="F0F0F0"/>
                </a:highlight>
                <a:latin typeface="Courier New"/>
                <a:ea typeface="Courier New"/>
                <a:cs typeface="Courier New"/>
                <a:sym typeface="Courier New"/>
              </a:rPr>
              <a:t>NULL</a:t>
            </a:r>
            <a:r>
              <a:rPr lang="tr-TR" sz="1450">
                <a:solidFill>
                  <a:srgbClr val="373A3C"/>
                </a:solidFill>
                <a:highlight>
                  <a:srgbClr val="FFFFFF"/>
                </a:highlight>
              </a:rPr>
              <a:t> values. Thus, it retrieves the non-NULL minimum value in the selected column.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 name="Google Shape;68;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 name="Google Shape;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2" name="Google Shape;7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6" name="Google Shape;9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0" name="Google Shape;10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Subtitle 1">
    <p:spTree>
      <p:nvGrpSpPr>
        <p:cNvPr id="42" name="Shape 42"/>
        <p:cNvGrpSpPr/>
        <p:nvPr/>
      </p:nvGrpSpPr>
      <p:grpSpPr>
        <a:xfrm>
          <a:off x="0" y="0"/>
          <a:ext cx="0" cy="0"/>
          <a:chOff x="0" y="0"/>
          <a:chExt cx="0" cy="0"/>
        </a:xfrm>
      </p:grpSpPr>
      <p:sp>
        <p:nvSpPr>
          <p:cNvPr id="43" name="Google Shape;43;p7"/>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44" name="Google Shape;44;p7"/>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45" name="Google Shape;45;p7"/>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7" name="Google Shape;47;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1">
  <p:cSld name="Title 2 1">
    <p:spTree>
      <p:nvGrpSpPr>
        <p:cNvPr id="48" name="Shape 48"/>
        <p:cNvGrpSpPr/>
        <p:nvPr/>
      </p:nvGrpSpPr>
      <p:grpSpPr>
        <a:xfrm>
          <a:off x="0" y="0"/>
          <a:ext cx="0" cy="0"/>
          <a:chOff x="0" y="0"/>
          <a:chExt cx="0" cy="0"/>
        </a:xfrm>
      </p:grpSpPr>
      <p:sp>
        <p:nvSpPr>
          <p:cNvPr id="49" name="Google Shape;49;p8"/>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50" name="Google Shape;50;p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 name="Google Shape;51;p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2" name="Google Shape;52;p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53" name="Shape 53"/>
        <p:cNvGrpSpPr/>
        <p:nvPr/>
      </p:nvGrpSpPr>
      <p:grpSpPr>
        <a:xfrm>
          <a:off x="0" y="0"/>
          <a:ext cx="0" cy="0"/>
          <a:chOff x="0" y="0"/>
          <a:chExt cx="0" cy="0"/>
        </a:xfrm>
      </p:grpSpPr>
      <p:sp>
        <p:nvSpPr>
          <p:cNvPr id="54" name="Google Shape;54;p9"/>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55" name="Google Shape;55;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6" name="Google Shape;56;p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7" name="Google Shape;57;p9"/>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5" name="Google Shape;6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2" Type="http://schemas.openxmlformats.org/officeDocument/2006/relationships/theme" Target="../theme/theme3.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0" name="Google Shape;6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1" name="Google Shape;6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9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91.png"/><Relationship Id="rId4" Type="http://schemas.openxmlformats.org/officeDocument/2006/relationships/image" Target="../media/image8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91.png"/><Relationship Id="rId4" Type="http://schemas.openxmlformats.org/officeDocument/2006/relationships/image" Target="../media/image8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91.png"/><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91.png"/><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91.png"/><Relationship Id="rId4" Type="http://schemas.openxmlformats.org/officeDocument/2006/relationships/image" Target="../media/image9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91.png"/><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98.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8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4" Type="http://schemas.openxmlformats.org/officeDocument/2006/relationships/image" Target="../media/image9.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QxIiwic2xpZGVJZCI6Imc1YzJlMmVkYWMyXzBfNDEiLCJwcmVzZW50YXRpb25JZCI6IjFua2VEeGhoTEpNUVJ6ZGJMZlAxWUdaTXlYV3ZGbEg2emxSbElmNmhGZ1VrIiwidGVtcGxhdGVOYW1lIjoiRHJhZyB5b3VyIGRvdCB0byBob3cgeW914oCZcmUgZmVlbGluZyIsImxhc3RFZGl0ZWRCeSI6IjExMDUxNDEwOTEyNDE2MjYwMTQ0MSIsImNvbnRlbnRJbnN0YW5jZUlkIjoiYjRiNDlhYWVlZjYyNGY2YWE3NTU1ZDcwOGM3ZGYxODUifQ==pearId=magic-pear-metadata-identifier"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6.png"/><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MDUxNDEwOTEyNDE2MjYwMTQ0MSIsImNvbnRlbnRJbnN0YW5jZUlkIjoiMjkwZjViNDM2ZmM5NDc2Y2E1OTkxY2NjYjQzZWUxMGUifQ==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A3MzI3NzkzODU2MjE4MjE1NTI2IiwiY29udGVudEluc3RhbmNlSWQiOiI0MmEzNTQ1MjY0YWM0OWYxYTg1ZDBlOWNmYjhlMzRmMiJ9pearId=magic-pear-metadata-identifi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6.png"/><Relationship Id="rId6"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xMDUxNDEwOTEyNDE2MjYwMTQ0MSIsImNvbnRlbnRJbnN0YW5jZUlkIjoiMjkwZjViNDM2ZmM5NDc2Y2E1OTkxY2NjYjQzZWUxMGUifQ==pearId=magic-pear-metadata-identifi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0.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73.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1.png"/><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41.png"/><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71.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91.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91.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ctrTitle"/>
          </p:nvPr>
        </p:nvSpPr>
        <p:spPr>
          <a:xfrm>
            <a:off x="1006350" y="1824750"/>
            <a:ext cx="4263300" cy="1494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7200">
                <a:solidFill>
                  <a:srgbClr val="741B47"/>
                </a:solidFill>
                <a:latin typeface="Raleway Medium"/>
                <a:ea typeface="Raleway Medium"/>
                <a:cs typeface="Raleway Medium"/>
                <a:sym typeface="Raleway Medium"/>
              </a:rPr>
              <a:t>SQL</a:t>
            </a:r>
            <a:endParaRPr sz="72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5000">
                <a:solidFill>
                  <a:srgbClr val="741B47"/>
                </a:solidFill>
                <a:latin typeface="Raleway Medium"/>
                <a:ea typeface="Raleway Medium"/>
                <a:cs typeface="Raleway Medium"/>
                <a:sym typeface="Raleway Medium"/>
              </a:rPr>
              <a:t>Session 1</a:t>
            </a:r>
            <a:br>
              <a:rPr lang="tr-TR" sz="5000">
                <a:solidFill>
                  <a:srgbClr val="741B47"/>
                </a:solidFill>
                <a:latin typeface="Raleway Medium"/>
                <a:ea typeface="Raleway Medium"/>
                <a:cs typeface="Raleway Medium"/>
                <a:sym typeface="Raleway Medium"/>
              </a:rPr>
            </a:br>
            <a:endParaRPr sz="5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2800">
              <a:solidFill>
                <a:srgbClr val="741B47"/>
              </a:solidFill>
              <a:latin typeface="Raleway Medium"/>
              <a:ea typeface="Raleway Medium"/>
              <a:cs typeface="Raleway Medium"/>
              <a:sym typeface="Raleway Medium"/>
            </a:endParaRPr>
          </a:p>
        </p:txBody>
      </p:sp>
      <p:pic>
        <p:nvPicPr>
          <p:cNvPr id="108" name="Google Shape;108;p22"/>
          <p:cNvPicPr preferRelativeResize="0"/>
          <p:nvPr/>
        </p:nvPicPr>
        <p:blipFill rotWithShape="1">
          <a:blip r:embed="rId3">
            <a:alphaModFix/>
          </a:blip>
          <a:srcRect b="0" l="0" r="0" t="0"/>
          <a:stretch/>
        </p:blipFill>
        <p:spPr>
          <a:xfrm>
            <a:off x="5357625" y="1273975"/>
            <a:ext cx="2379650" cy="2305750"/>
          </a:xfrm>
          <a:prstGeom prst="rect">
            <a:avLst/>
          </a:prstGeom>
          <a:noFill/>
          <a:ln>
            <a:noFill/>
          </a:ln>
        </p:spPr>
      </p:pic>
      <p:sp>
        <p:nvSpPr>
          <p:cNvPr id="109" name="Google Shape;109;p22"/>
          <p:cNvSpPr/>
          <p:nvPr/>
        </p:nvSpPr>
        <p:spPr>
          <a:xfrm>
            <a:off x="6542325" y="1704800"/>
            <a:ext cx="859800" cy="1267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82" name="Google Shape;182;p31"/>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Types of Database Management System</a:t>
            </a:r>
            <a:endParaRPr sz="2800">
              <a:solidFill>
                <a:srgbClr val="741B47"/>
              </a:solidFill>
              <a:latin typeface="Raleway"/>
              <a:ea typeface="Raleway"/>
              <a:cs typeface="Raleway"/>
              <a:sym typeface="Raleway"/>
            </a:endParaRPr>
          </a:p>
          <a:p>
            <a:pPr indent="0" lvl="0" marL="0" rtl="0" algn="l">
              <a:lnSpc>
                <a:spcPct val="110000"/>
              </a:lnSpc>
              <a:spcBef>
                <a:spcPts val="0"/>
              </a:spcBef>
              <a:spcAft>
                <a:spcPts val="0"/>
              </a:spcAft>
              <a:buSzPts val="4800"/>
              <a:buNone/>
            </a:pPr>
            <a:r>
              <a:t/>
            </a:r>
            <a:endParaRPr sz="3600">
              <a:solidFill>
                <a:srgbClr val="3A3F50"/>
              </a:solidFill>
              <a:latin typeface="Raleway"/>
              <a:ea typeface="Raleway"/>
              <a:cs typeface="Raleway"/>
              <a:sym typeface="Raleway"/>
            </a:endParaRPr>
          </a:p>
        </p:txBody>
      </p:sp>
      <p:pic>
        <p:nvPicPr>
          <p:cNvPr id="183" name="Google Shape;183;p31"/>
          <p:cNvPicPr preferRelativeResize="0"/>
          <p:nvPr/>
        </p:nvPicPr>
        <p:blipFill rotWithShape="1">
          <a:blip r:embed="rId3">
            <a:alphaModFix/>
          </a:blip>
          <a:srcRect b="0" l="0" r="0" t="0"/>
          <a:stretch/>
        </p:blipFill>
        <p:spPr>
          <a:xfrm>
            <a:off x="886012" y="1693900"/>
            <a:ext cx="2523625" cy="2691850"/>
          </a:xfrm>
          <a:prstGeom prst="rect">
            <a:avLst/>
          </a:prstGeom>
          <a:noFill/>
          <a:ln cap="flat" cmpd="sng" w="9525">
            <a:solidFill>
              <a:schemeClr val="dk2"/>
            </a:solidFill>
            <a:prstDash val="solid"/>
            <a:round/>
            <a:headEnd len="sm" w="sm" type="none"/>
            <a:tailEnd len="sm" w="sm" type="none"/>
          </a:ln>
        </p:spPr>
      </p:pic>
      <p:pic>
        <p:nvPicPr>
          <p:cNvPr id="184" name="Google Shape;184;p31"/>
          <p:cNvPicPr preferRelativeResize="0"/>
          <p:nvPr/>
        </p:nvPicPr>
        <p:blipFill rotWithShape="1">
          <a:blip r:embed="rId4">
            <a:alphaModFix/>
          </a:blip>
          <a:srcRect b="0" l="0" r="0" t="0"/>
          <a:stretch/>
        </p:blipFill>
        <p:spPr>
          <a:xfrm>
            <a:off x="4673647" y="1693897"/>
            <a:ext cx="3696950" cy="2109325"/>
          </a:xfrm>
          <a:prstGeom prst="rect">
            <a:avLst/>
          </a:prstGeom>
          <a:noFill/>
          <a:ln cap="flat" cmpd="sng" w="9525">
            <a:solidFill>
              <a:srgbClr val="E5E5E5"/>
            </a:solidFill>
            <a:prstDash val="solid"/>
            <a:round/>
            <a:headEnd len="sm" w="sm" type="none"/>
            <a:tailEnd len="sm" w="sm" type="none"/>
          </a:ln>
        </p:spPr>
      </p:pic>
      <p:sp>
        <p:nvSpPr>
          <p:cNvPr id="185" name="Google Shape;185;p31"/>
          <p:cNvSpPr txBox="1"/>
          <p:nvPr/>
        </p:nvSpPr>
        <p:spPr>
          <a:xfrm>
            <a:off x="885975" y="1333300"/>
            <a:ext cx="2523600" cy="360600"/>
          </a:xfrm>
          <a:prstGeom prst="rect">
            <a:avLst/>
          </a:prstGeom>
          <a:solidFill>
            <a:srgbClr val="9FC5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0" i="0" lang="tr-TR" sz="1450" u="none" cap="none" strike="noStrike">
                <a:solidFill>
                  <a:srgbClr val="373A3C"/>
                </a:solidFill>
                <a:latin typeface="Arial"/>
                <a:ea typeface="Arial"/>
                <a:cs typeface="Arial"/>
                <a:sym typeface="Arial"/>
              </a:rPr>
              <a:t>Relational Database</a:t>
            </a:r>
            <a:endParaRPr b="0" i="0" sz="1450" u="none" cap="none" strike="noStrike">
              <a:solidFill>
                <a:srgbClr val="373A3C"/>
              </a:solidFill>
              <a:latin typeface="Arial"/>
              <a:ea typeface="Arial"/>
              <a:cs typeface="Arial"/>
              <a:sym typeface="Arial"/>
            </a:endParaRPr>
          </a:p>
        </p:txBody>
      </p:sp>
      <p:sp>
        <p:nvSpPr>
          <p:cNvPr id="186" name="Google Shape;186;p31"/>
          <p:cNvSpPr txBox="1"/>
          <p:nvPr/>
        </p:nvSpPr>
        <p:spPr>
          <a:xfrm>
            <a:off x="4673650" y="1333300"/>
            <a:ext cx="3696900" cy="3606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0" i="0" lang="tr-TR" sz="1450" u="none" cap="none" strike="noStrike">
                <a:solidFill>
                  <a:srgbClr val="373A3C"/>
                </a:solidFill>
                <a:latin typeface="Arial"/>
                <a:ea typeface="Arial"/>
                <a:cs typeface="Arial"/>
                <a:sym typeface="Arial"/>
              </a:rPr>
              <a:t>Non-Relational Database</a:t>
            </a:r>
            <a:endParaRPr b="0" i="0" sz="14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40" name="Google Shape;940;p121"/>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MAX Function</a:t>
            </a:r>
            <a:endParaRPr sz="4000">
              <a:solidFill>
                <a:srgbClr val="419DD3"/>
              </a:solidFill>
              <a:latin typeface="Raleway Medium"/>
              <a:ea typeface="Raleway Medium"/>
              <a:cs typeface="Raleway Medium"/>
              <a:sym typeface="Raleway Medium"/>
            </a:endParaRPr>
          </a:p>
        </p:txBody>
      </p:sp>
      <p:sp>
        <p:nvSpPr>
          <p:cNvPr id="941" name="Google Shape;941;p121"/>
          <p:cNvSpPr txBox="1"/>
          <p:nvPr/>
        </p:nvSpPr>
        <p:spPr>
          <a:xfrm>
            <a:off x="451250" y="973775"/>
            <a:ext cx="8197800" cy="8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0000"/>
                </a:solidFill>
                <a:latin typeface="Raleway"/>
                <a:ea typeface="Raleway"/>
                <a:cs typeface="Raleway"/>
                <a:sym typeface="Raleway"/>
              </a:rPr>
              <a:t>MAX</a:t>
            </a:r>
            <a:r>
              <a:rPr b="0" i="0" lang="tr-TR" sz="2400" u="none" cap="none" strike="noStrike">
                <a:solidFill>
                  <a:srgbClr val="373A3C"/>
                </a:solidFill>
                <a:latin typeface="Raleway"/>
                <a:ea typeface="Raleway"/>
                <a:cs typeface="Raleway"/>
                <a:sym typeface="Raleway"/>
              </a:rPr>
              <a:t> </a:t>
            </a:r>
            <a:r>
              <a:rPr b="0" i="0" lang="tr-TR" sz="2400" u="none" cap="none" strike="noStrike">
                <a:solidFill>
                  <a:srgbClr val="373A3C"/>
                </a:solidFill>
                <a:highlight>
                  <a:srgbClr val="FFFFFF"/>
                </a:highlight>
                <a:latin typeface="Raleway"/>
                <a:ea typeface="Raleway"/>
                <a:cs typeface="Raleway"/>
                <a:sym typeface="Raleway"/>
              </a:rPr>
              <a:t>function returns the maximum value in the selected column.</a:t>
            </a:r>
            <a:endParaRPr b="0" i="0" sz="2400" u="none" cap="none" strike="noStrike">
              <a:solidFill>
                <a:srgbClr val="000000"/>
              </a:solidFill>
              <a:latin typeface="Raleway Light"/>
              <a:ea typeface="Raleway Light"/>
              <a:cs typeface="Raleway Light"/>
              <a:sym typeface="Raleway Light"/>
            </a:endParaRPr>
          </a:p>
        </p:txBody>
      </p:sp>
      <p:sp>
        <p:nvSpPr>
          <p:cNvPr id="942" name="Google Shape;942;p121"/>
          <p:cNvSpPr txBox="1"/>
          <p:nvPr/>
        </p:nvSpPr>
        <p:spPr>
          <a:xfrm>
            <a:off x="3610900" y="2334350"/>
            <a:ext cx="16206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Raleway"/>
                <a:ea typeface="Raleway"/>
                <a:cs typeface="Raleway"/>
                <a:sym typeface="Raleway"/>
              </a:rPr>
              <a:t>Syntax</a:t>
            </a:r>
            <a:endParaRPr b="1" i="0" sz="1800" u="none" cap="none" strike="noStrike">
              <a:solidFill>
                <a:srgbClr val="000000"/>
              </a:solidFill>
              <a:latin typeface="Raleway"/>
              <a:ea typeface="Raleway"/>
              <a:cs typeface="Raleway"/>
              <a:sym typeface="Raleway"/>
            </a:endParaRPr>
          </a:p>
        </p:txBody>
      </p:sp>
      <p:sp>
        <p:nvSpPr>
          <p:cNvPr id="943" name="Google Shape;943;p121"/>
          <p:cNvSpPr txBox="1"/>
          <p:nvPr/>
        </p:nvSpPr>
        <p:spPr>
          <a:xfrm>
            <a:off x="2190154" y="2771107"/>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MAX </a:t>
            </a:r>
            <a:r>
              <a:rPr b="0" i="0" lang="tr-TR" sz="2000" u="none" cap="none" strike="noStrike">
                <a:solidFill>
                  <a:srgbClr val="202122"/>
                </a:solidFill>
                <a:latin typeface="Arial"/>
                <a:ea typeface="Arial"/>
                <a:cs typeface="Arial"/>
                <a:sym typeface="Arial"/>
              </a:rPr>
              <a:t>(column_name)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49" name="Google Shape;949;p122"/>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MAX Function</a:t>
            </a:r>
            <a:endParaRPr sz="4000">
              <a:solidFill>
                <a:srgbClr val="419DD3"/>
              </a:solidFill>
              <a:latin typeface="Raleway Medium"/>
              <a:ea typeface="Raleway Medium"/>
              <a:cs typeface="Raleway Medium"/>
              <a:sym typeface="Raleway Medium"/>
            </a:endParaRPr>
          </a:p>
        </p:txBody>
      </p:sp>
      <p:sp>
        <p:nvSpPr>
          <p:cNvPr id="950" name="Google Shape;950;p122"/>
          <p:cNvSpPr txBox="1"/>
          <p:nvPr/>
        </p:nvSpPr>
        <p:spPr>
          <a:xfrm>
            <a:off x="1698025" y="800200"/>
            <a:ext cx="51645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73A3C"/>
                </a:solidFill>
                <a:highlight>
                  <a:srgbClr val="FFFFFF"/>
                </a:highlight>
                <a:latin typeface="Arial"/>
                <a:ea typeface="Arial"/>
                <a:cs typeface="Arial"/>
                <a:sym typeface="Arial"/>
              </a:rPr>
              <a:t>What is the last hired employees’s date?</a:t>
            </a:r>
            <a:endParaRPr b="1" i="0" sz="1800" u="none" cap="none" strike="noStrike">
              <a:solidFill>
                <a:srgbClr val="000000"/>
              </a:solidFill>
              <a:latin typeface="Barlow"/>
              <a:ea typeface="Barlow"/>
              <a:cs typeface="Barlow"/>
              <a:sym typeface="Barlow"/>
            </a:endParaRPr>
          </a:p>
        </p:txBody>
      </p:sp>
      <p:pic>
        <p:nvPicPr>
          <p:cNvPr id="951" name="Google Shape;951;p122"/>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sp>
        <p:nvSpPr>
          <p:cNvPr id="952" name="Google Shape;952;p122"/>
          <p:cNvSpPr txBox="1"/>
          <p:nvPr/>
        </p:nvSpPr>
        <p:spPr>
          <a:xfrm>
            <a:off x="4280273" y="1516788"/>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MAX </a:t>
            </a:r>
            <a:r>
              <a:rPr b="0" i="0" lang="tr-TR" sz="2000" u="none" cap="none" strike="noStrike">
                <a:solidFill>
                  <a:srgbClr val="202122"/>
                </a:solidFill>
                <a:latin typeface="Arial"/>
                <a:ea typeface="Arial"/>
                <a:cs typeface="Arial"/>
                <a:sym typeface="Arial"/>
              </a:rPr>
              <a:t>(hiredate)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3"/>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SUM and AVG</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63" name="Google Shape;963;p124"/>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SUM Function</a:t>
            </a:r>
            <a:endParaRPr sz="4000">
              <a:solidFill>
                <a:srgbClr val="419DD3"/>
              </a:solidFill>
              <a:latin typeface="Raleway Medium"/>
              <a:ea typeface="Raleway Medium"/>
              <a:cs typeface="Raleway Medium"/>
              <a:sym typeface="Raleway Medium"/>
            </a:endParaRPr>
          </a:p>
        </p:txBody>
      </p:sp>
      <p:sp>
        <p:nvSpPr>
          <p:cNvPr id="964" name="Google Shape;964;p124"/>
          <p:cNvSpPr txBox="1"/>
          <p:nvPr/>
        </p:nvSpPr>
        <p:spPr>
          <a:xfrm>
            <a:off x="785250" y="1003025"/>
            <a:ext cx="75735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0000"/>
                </a:solidFill>
                <a:latin typeface="Raleway"/>
                <a:ea typeface="Raleway"/>
                <a:cs typeface="Raleway"/>
                <a:sym typeface="Raleway"/>
              </a:rPr>
              <a:t>SUM</a:t>
            </a:r>
            <a:r>
              <a:rPr b="0" i="0" lang="tr-TR" sz="2400" u="none" cap="none" strike="noStrike">
                <a:solidFill>
                  <a:srgbClr val="373A3C"/>
                </a:solidFill>
                <a:highlight>
                  <a:srgbClr val="FFFFFF"/>
                </a:highlight>
                <a:latin typeface="Raleway"/>
                <a:ea typeface="Raleway"/>
                <a:cs typeface="Raleway"/>
                <a:sym typeface="Raleway"/>
              </a:rPr>
              <a:t> function returns the sum of a numeric column. </a:t>
            </a:r>
            <a:endParaRPr b="0" i="0" sz="2400" u="none" cap="none" strike="noStrike">
              <a:solidFill>
                <a:srgbClr val="000000"/>
              </a:solidFill>
              <a:latin typeface="Raleway Light"/>
              <a:ea typeface="Raleway Light"/>
              <a:cs typeface="Raleway Light"/>
              <a:sym typeface="Raleway Light"/>
            </a:endParaRPr>
          </a:p>
        </p:txBody>
      </p:sp>
      <p:sp>
        <p:nvSpPr>
          <p:cNvPr id="965" name="Google Shape;965;p124"/>
          <p:cNvSpPr txBox="1"/>
          <p:nvPr/>
        </p:nvSpPr>
        <p:spPr>
          <a:xfrm>
            <a:off x="3717625" y="2231400"/>
            <a:ext cx="11253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Raleway"/>
                <a:ea typeface="Raleway"/>
                <a:cs typeface="Raleway"/>
                <a:sym typeface="Raleway"/>
              </a:rPr>
              <a:t>Syntax</a:t>
            </a:r>
            <a:endParaRPr b="1" i="0" sz="1800" u="none" cap="none" strike="noStrike">
              <a:solidFill>
                <a:srgbClr val="000000"/>
              </a:solidFill>
              <a:latin typeface="Raleway"/>
              <a:ea typeface="Raleway"/>
              <a:cs typeface="Raleway"/>
              <a:sym typeface="Raleway"/>
            </a:endParaRPr>
          </a:p>
        </p:txBody>
      </p:sp>
      <p:sp>
        <p:nvSpPr>
          <p:cNvPr id="966" name="Google Shape;966;p124"/>
          <p:cNvSpPr txBox="1"/>
          <p:nvPr/>
        </p:nvSpPr>
        <p:spPr>
          <a:xfrm>
            <a:off x="2190154" y="2771107"/>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SUM </a:t>
            </a:r>
            <a:r>
              <a:rPr b="0" i="0" lang="tr-TR" sz="2000" u="none" cap="none" strike="noStrike">
                <a:solidFill>
                  <a:srgbClr val="202122"/>
                </a:solidFill>
                <a:latin typeface="Arial"/>
                <a:ea typeface="Arial"/>
                <a:cs typeface="Arial"/>
                <a:sym typeface="Arial"/>
              </a:rPr>
              <a:t>(column_name)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72" name="Google Shape;972;p125"/>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SUM Function</a:t>
            </a:r>
            <a:endParaRPr sz="4000">
              <a:solidFill>
                <a:srgbClr val="419DD3"/>
              </a:solidFill>
              <a:latin typeface="Raleway Medium"/>
              <a:ea typeface="Raleway Medium"/>
              <a:cs typeface="Raleway Medium"/>
              <a:sym typeface="Raleway Medium"/>
            </a:endParaRPr>
          </a:p>
        </p:txBody>
      </p:sp>
      <p:sp>
        <p:nvSpPr>
          <p:cNvPr id="973" name="Google Shape;973;p125"/>
          <p:cNvSpPr txBox="1"/>
          <p:nvPr/>
        </p:nvSpPr>
        <p:spPr>
          <a:xfrm>
            <a:off x="1709375" y="800200"/>
            <a:ext cx="61446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373A3C"/>
                </a:solidFill>
                <a:highlight>
                  <a:srgbClr val="FFFFFF"/>
                </a:highlight>
                <a:latin typeface="Raleway"/>
                <a:ea typeface="Raleway"/>
                <a:cs typeface="Raleway"/>
                <a:sym typeface="Raleway"/>
              </a:rPr>
              <a:t>What is total amount salary of the employees?</a:t>
            </a:r>
            <a:endParaRPr b="1" i="0" sz="2000" u="none" cap="none" strike="noStrike">
              <a:solidFill>
                <a:srgbClr val="000000"/>
              </a:solidFill>
              <a:latin typeface="Raleway"/>
              <a:ea typeface="Raleway"/>
              <a:cs typeface="Raleway"/>
              <a:sym typeface="Raleway"/>
            </a:endParaRPr>
          </a:p>
        </p:txBody>
      </p:sp>
      <p:pic>
        <p:nvPicPr>
          <p:cNvPr id="974" name="Google Shape;974;p125"/>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sp>
        <p:nvSpPr>
          <p:cNvPr id="975" name="Google Shape;975;p125"/>
          <p:cNvSpPr txBox="1"/>
          <p:nvPr/>
        </p:nvSpPr>
        <p:spPr>
          <a:xfrm>
            <a:off x="4280273" y="1516788"/>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SUM </a:t>
            </a:r>
            <a:r>
              <a:rPr b="0" i="0" lang="tr-TR" sz="2000" u="none" cap="none" strike="noStrike">
                <a:solidFill>
                  <a:srgbClr val="202122"/>
                </a:solidFill>
                <a:latin typeface="Arial"/>
                <a:ea typeface="Arial"/>
                <a:cs typeface="Arial"/>
                <a:sym typeface="Arial"/>
              </a:rPr>
              <a:t>(salary)</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a:p>
        </p:txBody>
      </p:sp>
      <p:pic>
        <p:nvPicPr>
          <p:cNvPr id="976" name="Google Shape;976;p125"/>
          <p:cNvPicPr preferRelativeResize="0"/>
          <p:nvPr/>
        </p:nvPicPr>
        <p:blipFill rotWithShape="1">
          <a:blip r:embed="rId4">
            <a:alphaModFix/>
          </a:blip>
          <a:srcRect b="0" l="0" r="0" t="0"/>
          <a:stretch/>
        </p:blipFill>
        <p:spPr>
          <a:xfrm>
            <a:off x="4885155" y="2917273"/>
            <a:ext cx="1332765" cy="9872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6"/>
          <p:cNvSpPr txBox="1"/>
          <p:nvPr>
            <p:ph type="ctrTitle"/>
          </p:nvPr>
        </p:nvSpPr>
        <p:spPr>
          <a:xfrm>
            <a:off x="946150" y="2019300"/>
            <a:ext cx="77445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3600">
              <a:solidFill>
                <a:srgbClr val="741B47"/>
              </a:solidFill>
              <a:latin typeface="Raleway Medium"/>
              <a:ea typeface="Raleway Medium"/>
              <a:cs typeface="Raleway Medium"/>
              <a:sym typeface="Raleway Medium"/>
            </a:endParaRPr>
          </a:p>
        </p:txBody>
      </p:sp>
      <p:sp>
        <p:nvSpPr>
          <p:cNvPr id="982" name="Google Shape;982;p12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88" name="Google Shape;988;p127"/>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4000">
              <a:solidFill>
                <a:srgbClr val="419DD3"/>
              </a:solidFill>
              <a:latin typeface="Raleway Medium"/>
              <a:ea typeface="Raleway Medium"/>
              <a:cs typeface="Raleway Medium"/>
              <a:sym typeface="Raleway Medium"/>
            </a:endParaRPr>
          </a:p>
        </p:txBody>
      </p:sp>
      <p:sp>
        <p:nvSpPr>
          <p:cNvPr id="989" name="Google Shape;989;p127"/>
          <p:cNvSpPr txBox="1"/>
          <p:nvPr/>
        </p:nvSpPr>
        <p:spPr>
          <a:xfrm>
            <a:off x="451250" y="973775"/>
            <a:ext cx="8413500" cy="8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0000"/>
                </a:solidFill>
                <a:latin typeface="Raleway"/>
                <a:ea typeface="Raleway"/>
                <a:cs typeface="Raleway"/>
                <a:sym typeface="Raleway"/>
              </a:rPr>
              <a:t>AVG</a:t>
            </a:r>
            <a:r>
              <a:rPr b="0" i="0" lang="tr-TR" sz="2400" u="none" cap="none" strike="noStrike">
                <a:solidFill>
                  <a:srgbClr val="373A3C"/>
                </a:solidFill>
                <a:highlight>
                  <a:srgbClr val="FFFFFF"/>
                </a:highlight>
                <a:latin typeface="Raleway"/>
                <a:ea typeface="Raleway"/>
                <a:cs typeface="Raleway"/>
                <a:sym typeface="Raleway"/>
              </a:rPr>
              <a:t> function calculates the average of a numeric column.</a:t>
            </a:r>
            <a:endParaRPr b="0" i="0" sz="2400" u="none" cap="none" strike="noStrike">
              <a:solidFill>
                <a:srgbClr val="000000"/>
              </a:solidFill>
              <a:latin typeface="Raleway Light"/>
              <a:ea typeface="Raleway Light"/>
              <a:cs typeface="Raleway Light"/>
              <a:sym typeface="Raleway Light"/>
            </a:endParaRPr>
          </a:p>
        </p:txBody>
      </p:sp>
      <p:sp>
        <p:nvSpPr>
          <p:cNvPr id="990" name="Google Shape;990;p127"/>
          <p:cNvSpPr txBox="1"/>
          <p:nvPr/>
        </p:nvSpPr>
        <p:spPr>
          <a:xfrm>
            <a:off x="3580125" y="2407488"/>
            <a:ext cx="16206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Raleway"/>
                <a:ea typeface="Raleway"/>
                <a:cs typeface="Raleway"/>
                <a:sym typeface="Raleway"/>
              </a:rPr>
              <a:t>Syntax</a:t>
            </a:r>
            <a:endParaRPr b="1" i="0" sz="1800" u="none" cap="none" strike="noStrike">
              <a:solidFill>
                <a:srgbClr val="000000"/>
              </a:solidFill>
              <a:latin typeface="Raleway"/>
              <a:ea typeface="Raleway"/>
              <a:cs typeface="Raleway"/>
              <a:sym typeface="Raleway"/>
            </a:endParaRPr>
          </a:p>
        </p:txBody>
      </p:sp>
      <p:sp>
        <p:nvSpPr>
          <p:cNvPr id="991" name="Google Shape;991;p127"/>
          <p:cNvSpPr txBox="1"/>
          <p:nvPr/>
        </p:nvSpPr>
        <p:spPr>
          <a:xfrm>
            <a:off x="2190154" y="2771107"/>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MAX </a:t>
            </a:r>
            <a:r>
              <a:rPr b="0" i="0" lang="tr-TR" sz="2000" u="none" cap="none" strike="noStrike">
                <a:solidFill>
                  <a:srgbClr val="202122"/>
                </a:solidFill>
                <a:latin typeface="Arial"/>
                <a:ea typeface="Arial"/>
                <a:cs typeface="Arial"/>
                <a:sym typeface="Arial"/>
              </a:rPr>
              <a:t>(column_name)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97" name="Google Shape;997;p128"/>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AVG Function</a:t>
            </a:r>
            <a:endParaRPr sz="4000">
              <a:solidFill>
                <a:srgbClr val="419DD3"/>
              </a:solidFill>
              <a:latin typeface="Raleway Medium"/>
              <a:ea typeface="Raleway Medium"/>
              <a:cs typeface="Raleway Medium"/>
              <a:sym typeface="Raleway Medium"/>
            </a:endParaRPr>
          </a:p>
        </p:txBody>
      </p:sp>
      <p:sp>
        <p:nvSpPr>
          <p:cNvPr id="998" name="Google Shape;998;p128"/>
          <p:cNvSpPr txBox="1"/>
          <p:nvPr/>
        </p:nvSpPr>
        <p:spPr>
          <a:xfrm>
            <a:off x="1795800" y="800200"/>
            <a:ext cx="55524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73A3C"/>
                </a:solidFill>
                <a:highlight>
                  <a:srgbClr val="FFFFFF"/>
                </a:highlight>
                <a:latin typeface="Arial"/>
                <a:ea typeface="Arial"/>
                <a:cs typeface="Arial"/>
                <a:sym typeface="Arial"/>
              </a:rPr>
              <a:t>What is the average salary of the employees?</a:t>
            </a:r>
            <a:endParaRPr b="1" i="0" sz="1800" u="none" cap="none" strike="noStrike">
              <a:solidFill>
                <a:srgbClr val="000000"/>
              </a:solidFill>
              <a:latin typeface="Barlow"/>
              <a:ea typeface="Barlow"/>
              <a:cs typeface="Barlow"/>
              <a:sym typeface="Barlow"/>
            </a:endParaRPr>
          </a:p>
        </p:txBody>
      </p:sp>
      <p:pic>
        <p:nvPicPr>
          <p:cNvPr id="999" name="Google Shape;999;p128"/>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sp>
        <p:nvSpPr>
          <p:cNvPr id="1000" name="Google Shape;1000;p128"/>
          <p:cNvSpPr txBox="1"/>
          <p:nvPr/>
        </p:nvSpPr>
        <p:spPr>
          <a:xfrm>
            <a:off x="4280273" y="1516788"/>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AVG </a:t>
            </a:r>
            <a:r>
              <a:rPr b="0" i="0" lang="tr-TR" sz="2000" u="none" cap="none" strike="noStrike">
                <a:solidFill>
                  <a:srgbClr val="202122"/>
                </a:solidFill>
                <a:latin typeface="Arial"/>
                <a:ea typeface="Arial"/>
                <a:cs typeface="Arial"/>
                <a:sym typeface="Arial"/>
              </a:rPr>
              <a:t>(salary)</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9"/>
          <p:cNvSpPr txBox="1"/>
          <p:nvPr>
            <p:ph type="ctrTitle"/>
          </p:nvPr>
        </p:nvSpPr>
        <p:spPr>
          <a:xfrm>
            <a:off x="946150" y="2019300"/>
            <a:ext cx="83658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3600">
              <a:solidFill>
                <a:srgbClr val="741B47"/>
              </a:solidFill>
              <a:latin typeface="Raleway Medium"/>
              <a:ea typeface="Raleway Medium"/>
              <a:cs typeface="Raleway Medium"/>
              <a:sym typeface="Raleway Medium"/>
            </a:endParaRPr>
          </a:p>
        </p:txBody>
      </p:sp>
      <p:sp>
        <p:nvSpPr>
          <p:cNvPr id="1006" name="Google Shape;1006;p1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12" name="Google Shape;1012;p130"/>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419DD3"/>
              </a:solidFill>
              <a:latin typeface="Raleway Medium"/>
              <a:ea typeface="Raleway Medium"/>
              <a:cs typeface="Raleway Medium"/>
              <a:sym typeface="Raleway Medium"/>
            </a:endParaRPr>
          </a:p>
        </p:txBody>
      </p:sp>
      <p:sp>
        <p:nvSpPr>
          <p:cNvPr id="1013" name="Google Shape;1013;p130"/>
          <p:cNvSpPr txBox="1"/>
          <p:nvPr/>
        </p:nvSpPr>
        <p:spPr>
          <a:xfrm>
            <a:off x="473100" y="708225"/>
            <a:ext cx="8197800" cy="17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highlight>
                  <a:srgbClr val="FFFFFF"/>
                </a:highlight>
                <a:latin typeface="Raleway"/>
                <a:ea typeface="Raleway"/>
                <a:cs typeface="Raleway"/>
                <a:sym typeface="Raleway"/>
              </a:rPr>
              <a:t>The </a:t>
            </a:r>
            <a:r>
              <a:rPr b="0" i="0" lang="tr-TR" sz="2400" u="none" cap="none" strike="noStrike">
                <a:solidFill>
                  <a:srgbClr val="FF0000"/>
                </a:solidFill>
                <a:latin typeface="Raleway"/>
                <a:ea typeface="Raleway"/>
                <a:cs typeface="Raleway"/>
                <a:sym typeface="Raleway"/>
              </a:rPr>
              <a:t>GROUP BY</a:t>
            </a:r>
            <a:r>
              <a:rPr b="0" i="0" lang="tr-TR" sz="2400" u="none" cap="none" strike="noStrike">
                <a:solidFill>
                  <a:srgbClr val="373A3C"/>
                </a:solidFill>
                <a:latin typeface="Raleway"/>
                <a:ea typeface="Raleway"/>
                <a:cs typeface="Raleway"/>
                <a:sym typeface="Raleway"/>
              </a:rPr>
              <a:t> </a:t>
            </a:r>
            <a:r>
              <a:rPr b="0" i="0" lang="tr-TR" sz="2400" u="none" cap="none" strike="noStrike">
                <a:solidFill>
                  <a:srgbClr val="373A3C"/>
                </a:solidFill>
                <a:highlight>
                  <a:srgbClr val="FFFFFF"/>
                </a:highlight>
                <a:latin typeface="Raleway"/>
                <a:ea typeface="Raleway"/>
                <a:cs typeface="Raleway"/>
                <a:sym typeface="Raleway"/>
              </a:rPr>
              <a:t>clause groups the rows into summary rows. It returns one value for each group and is typically used with aggregate functions (COUNT, MAX, MIN, SUM, AVG).</a:t>
            </a:r>
            <a:endParaRPr b="0" i="0" sz="2400" u="none" cap="none" strike="noStrike">
              <a:solidFill>
                <a:srgbClr val="000000"/>
              </a:solidFill>
              <a:latin typeface="Raleway Light"/>
              <a:ea typeface="Raleway Light"/>
              <a:cs typeface="Raleway Light"/>
              <a:sym typeface="Raleway Light"/>
            </a:endParaRPr>
          </a:p>
        </p:txBody>
      </p:sp>
      <p:graphicFrame>
        <p:nvGraphicFramePr>
          <p:cNvPr id="1014" name="Google Shape;1014;p130"/>
          <p:cNvGraphicFramePr/>
          <p:nvPr/>
        </p:nvGraphicFramePr>
        <p:xfrm>
          <a:off x="533225" y="2635175"/>
          <a:ext cx="3000000" cy="3000000"/>
        </p:xfrm>
        <a:graphic>
          <a:graphicData uri="http://schemas.openxmlformats.org/drawingml/2006/table">
            <a:tbl>
              <a:tblPr>
                <a:noFill/>
                <a:tableStyleId>{318175EC-02EE-4C42-A224-61D61C209F25}</a:tableStyleId>
              </a:tblPr>
              <a:tblGrid>
                <a:gridCol w="860275"/>
                <a:gridCol w="860200"/>
                <a:gridCol w="843175"/>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TR" sz="1400" u="none" cap="none" strike="noStrike"/>
                        <a:t>Gender</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TR" sz="1400" u="none" cap="none" strike="noStrike"/>
                        <a:t>Male</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6EABCD"/>
                    </a:solidFill>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TR" sz="1400" u="none" cap="none" strike="noStrike"/>
                        <a:t>Male</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6EABCD"/>
                    </a:solidFill>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TR" sz="1400" u="none" cap="none" strike="noStrike"/>
                        <a:t>Female</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TR" sz="1400" u="none" cap="none" strike="noStrike"/>
                        <a:t>Female</a:t>
                      </a:r>
                      <a:endParaRPr sz="1400" u="none" cap="none" strike="noStrike"/>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bl>
          </a:graphicData>
        </a:graphic>
      </p:graphicFrame>
      <p:sp>
        <p:nvSpPr>
          <p:cNvPr id="1015" name="Google Shape;1015;p130"/>
          <p:cNvSpPr txBox="1"/>
          <p:nvPr/>
        </p:nvSpPr>
        <p:spPr>
          <a:xfrm>
            <a:off x="3178575" y="2682675"/>
            <a:ext cx="19986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COUNT(Gender)</a:t>
            </a:r>
            <a:endParaRPr b="0" i="0" sz="1400" u="none" cap="none" strike="noStrike">
              <a:solidFill>
                <a:srgbClr val="000000"/>
              </a:solidFill>
              <a:latin typeface="Arial"/>
              <a:ea typeface="Arial"/>
              <a:cs typeface="Arial"/>
              <a:sym typeface="Arial"/>
            </a:endParaRPr>
          </a:p>
        </p:txBody>
      </p:sp>
      <p:sp>
        <p:nvSpPr>
          <p:cNvPr id="1016" name="Google Shape;1016;p130"/>
          <p:cNvSpPr/>
          <p:nvPr/>
        </p:nvSpPr>
        <p:spPr>
          <a:xfrm>
            <a:off x="5533900" y="2682675"/>
            <a:ext cx="684900" cy="36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30"/>
          <p:cNvSpPr txBox="1"/>
          <p:nvPr/>
        </p:nvSpPr>
        <p:spPr>
          <a:xfrm>
            <a:off x="6341271" y="2606487"/>
            <a:ext cx="3915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Raleway"/>
                <a:ea typeface="Raleway"/>
                <a:cs typeface="Raleway"/>
                <a:sym typeface="Raleway"/>
              </a:rPr>
              <a:t>4</a:t>
            </a:r>
            <a:endParaRPr b="0" i="0" sz="1600" u="none" cap="none" strike="noStrike">
              <a:solidFill>
                <a:srgbClr val="000000"/>
              </a:solidFill>
              <a:latin typeface="Raleway"/>
              <a:ea typeface="Raleway"/>
              <a:cs typeface="Raleway"/>
              <a:sym typeface="Raleway"/>
            </a:endParaRPr>
          </a:p>
        </p:txBody>
      </p:sp>
      <p:sp>
        <p:nvSpPr>
          <p:cNvPr id="1018" name="Google Shape;1018;p130"/>
          <p:cNvSpPr txBox="1"/>
          <p:nvPr/>
        </p:nvSpPr>
        <p:spPr>
          <a:xfrm>
            <a:off x="3138400" y="3301725"/>
            <a:ext cx="23955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COUNT(Gender)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WHERE Gender = ‘Male’</a:t>
            </a:r>
            <a:endParaRPr b="0" i="0" sz="1400" u="none" cap="none" strike="noStrike">
              <a:solidFill>
                <a:srgbClr val="000000"/>
              </a:solidFill>
              <a:latin typeface="Arial"/>
              <a:ea typeface="Arial"/>
              <a:cs typeface="Arial"/>
              <a:sym typeface="Arial"/>
            </a:endParaRPr>
          </a:p>
        </p:txBody>
      </p:sp>
      <p:sp>
        <p:nvSpPr>
          <p:cNvPr id="1019" name="Google Shape;1019;p130"/>
          <p:cNvSpPr/>
          <p:nvPr/>
        </p:nvSpPr>
        <p:spPr>
          <a:xfrm>
            <a:off x="5575417" y="3441502"/>
            <a:ext cx="684900" cy="36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30"/>
          <p:cNvSpPr txBox="1"/>
          <p:nvPr/>
        </p:nvSpPr>
        <p:spPr>
          <a:xfrm>
            <a:off x="6341275" y="3385587"/>
            <a:ext cx="3915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1800" u="none" cap="none" strike="noStrike">
                <a:solidFill>
                  <a:srgbClr val="000000"/>
                </a:solidFill>
                <a:latin typeface="Raleway"/>
                <a:ea typeface="Raleway"/>
                <a:cs typeface="Raleway"/>
                <a:sym typeface="Raleway"/>
              </a:rPr>
              <a:t>2</a:t>
            </a:r>
            <a:endParaRPr b="0" i="0" sz="2000" u="none" cap="none" strike="noStrike">
              <a:solidFill>
                <a:srgbClr val="000000"/>
              </a:solidFill>
              <a:latin typeface="Raleway"/>
              <a:ea typeface="Raleway"/>
              <a:cs typeface="Raleway"/>
              <a:sym typeface="Raleway"/>
            </a:endParaRPr>
          </a:p>
        </p:txBody>
      </p:sp>
      <p:sp>
        <p:nvSpPr>
          <p:cNvPr id="1021" name="Google Shape;1021;p130"/>
          <p:cNvSpPr txBox="1"/>
          <p:nvPr/>
        </p:nvSpPr>
        <p:spPr>
          <a:xfrm>
            <a:off x="3178575" y="4139000"/>
            <a:ext cx="23955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COUNT(Gender)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WHERE Gender = ‘Female’</a:t>
            </a:r>
            <a:endParaRPr b="0" i="0" sz="1400" u="none" cap="none" strike="noStrike">
              <a:solidFill>
                <a:srgbClr val="000000"/>
              </a:solidFill>
              <a:latin typeface="Arial"/>
              <a:ea typeface="Arial"/>
              <a:cs typeface="Arial"/>
              <a:sym typeface="Arial"/>
            </a:endParaRPr>
          </a:p>
        </p:txBody>
      </p:sp>
      <p:sp>
        <p:nvSpPr>
          <p:cNvPr id="1022" name="Google Shape;1022;p130"/>
          <p:cNvSpPr/>
          <p:nvPr/>
        </p:nvSpPr>
        <p:spPr>
          <a:xfrm>
            <a:off x="5575417" y="4278777"/>
            <a:ext cx="684900" cy="36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30"/>
          <p:cNvSpPr txBox="1"/>
          <p:nvPr/>
        </p:nvSpPr>
        <p:spPr>
          <a:xfrm>
            <a:off x="6341275" y="4222862"/>
            <a:ext cx="3915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1800" u="none" cap="none" strike="noStrike">
                <a:solidFill>
                  <a:srgbClr val="000000"/>
                </a:solidFill>
                <a:latin typeface="Raleway"/>
                <a:ea typeface="Raleway"/>
                <a:cs typeface="Raleway"/>
                <a:sym typeface="Raleway"/>
              </a:rPr>
              <a:t>2</a:t>
            </a:r>
            <a:endParaRPr b="0" i="0" sz="2000" u="none" cap="none" strike="noStrike">
              <a:solidFill>
                <a:srgbClr val="000000"/>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92" name="Google Shape;192;p32"/>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Types of Database Management System</a:t>
            </a:r>
            <a:endParaRPr sz="2800">
              <a:solidFill>
                <a:srgbClr val="741B47"/>
              </a:solidFill>
              <a:latin typeface="Raleway"/>
              <a:ea typeface="Raleway"/>
              <a:cs typeface="Raleway"/>
              <a:sym typeface="Raleway"/>
            </a:endParaRPr>
          </a:p>
          <a:p>
            <a:pPr indent="0" lvl="0" marL="0" rtl="0" algn="l">
              <a:lnSpc>
                <a:spcPct val="110000"/>
              </a:lnSpc>
              <a:spcBef>
                <a:spcPts val="0"/>
              </a:spcBef>
              <a:spcAft>
                <a:spcPts val="0"/>
              </a:spcAft>
              <a:buSzPts val="4800"/>
              <a:buNone/>
            </a:pPr>
            <a:r>
              <a:t/>
            </a:r>
            <a:endParaRPr sz="3600">
              <a:solidFill>
                <a:srgbClr val="3A3F50"/>
              </a:solidFill>
              <a:latin typeface="Raleway"/>
              <a:ea typeface="Raleway"/>
              <a:cs typeface="Raleway"/>
              <a:sym typeface="Raleway"/>
            </a:endParaRPr>
          </a:p>
        </p:txBody>
      </p:sp>
      <p:pic>
        <p:nvPicPr>
          <p:cNvPr id="193" name="Google Shape;193;p32"/>
          <p:cNvPicPr preferRelativeResize="0"/>
          <p:nvPr/>
        </p:nvPicPr>
        <p:blipFill rotWithShape="1">
          <a:blip r:embed="rId3">
            <a:alphaModFix/>
          </a:blip>
          <a:srcRect b="0" l="0" r="0" t="0"/>
          <a:stretch/>
        </p:blipFill>
        <p:spPr>
          <a:xfrm>
            <a:off x="4857025" y="677300"/>
            <a:ext cx="3411671" cy="4038500"/>
          </a:xfrm>
          <a:prstGeom prst="rect">
            <a:avLst/>
          </a:prstGeom>
          <a:noFill/>
          <a:ln>
            <a:noFill/>
          </a:ln>
        </p:spPr>
      </p:pic>
      <p:sp>
        <p:nvSpPr>
          <p:cNvPr id="194" name="Google Shape;194;p32"/>
          <p:cNvSpPr txBox="1"/>
          <p:nvPr/>
        </p:nvSpPr>
        <p:spPr>
          <a:xfrm>
            <a:off x="245750" y="895300"/>
            <a:ext cx="42834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1" i="0" lang="tr-TR" sz="1850" u="none" cap="none" strike="noStrike">
                <a:solidFill>
                  <a:srgbClr val="202122"/>
                </a:solidFill>
                <a:highlight>
                  <a:srgbClr val="FFFFFF"/>
                </a:highlight>
                <a:latin typeface="Arial"/>
                <a:ea typeface="Arial"/>
                <a:cs typeface="Arial"/>
                <a:sym typeface="Arial"/>
              </a:rPr>
              <a:t>Edgar Frank "Ted" Codd </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50"/>
              <a:buFont typeface="Arial"/>
              <a:buNone/>
            </a:pPr>
            <a:r>
              <a:rPr b="1" i="0" lang="tr-TR" sz="1850" u="none" cap="none" strike="noStrike">
                <a:solidFill>
                  <a:srgbClr val="202122"/>
                </a:solidFill>
                <a:highlight>
                  <a:srgbClr val="FFFFFF"/>
                </a:highlight>
                <a:latin typeface="Arial"/>
                <a:ea typeface="Arial"/>
                <a:cs typeface="Arial"/>
                <a:sym typeface="Arial"/>
              </a:rPr>
              <a:t>(19 August 1923 – 18 April 2003)</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50"/>
              <a:buFont typeface="Arial"/>
              <a:buNone/>
            </a:pPr>
            <a:r>
              <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50"/>
              <a:buFont typeface="Arial"/>
              <a:buNone/>
            </a:pPr>
            <a:r>
              <a:rPr b="1" i="0" lang="tr-TR" sz="1850" u="none" cap="none" strike="noStrike">
                <a:solidFill>
                  <a:srgbClr val="202122"/>
                </a:solidFill>
                <a:highlight>
                  <a:srgbClr val="FFFFFF"/>
                </a:highlight>
                <a:latin typeface="Arial"/>
                <a:ea typeface="Arial"/>
                <a:cs typeface="Arial"/>
                <a:sym typeface="Arial"/>
              </a:rPr>
              <a:t>English computer scientist </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50"/>
              <a:buFont typeface="Arial"/>
              <a:buNone/>
            </a:pPr>
            <a:r>
              <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50"/>
              <a:buFont typeface="Arial"/>
              <a:buNone/>
            </a:pPr>
            <a:r>
              <a:rPr b="1" i="0" lang="tr-TR" sz="1850" u="none" cap="none" strike="noStrike">
                <a:solidFill>
                  <a:srgbClr val="202122"/>
                </a:solidFill>
                <a:highlight>
                  <a:srgbClr val="FFFFFF"/>
                </a:highlight>
                <a:latin typeface="Arial"/>
                <a:ea typeface="Arial"/>
                <a:cs typeface="Arial"/>
                <a:sym typeface="Arial"/>
              </a:rPr>
              <a:t>While working for IBM, invented the relational model for database management.</a:t>
            </a:r>
            <a:endParaRPr b="1" i="0" sz="18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29" name="Google Shape;1029;p131"/>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030" name="Google Shape;1030;p131"/>
          <p:cNvSpPr txBox="1"/>
          <p:nvPr/>
        </p:nvSpPr>
        <p:spPr>
          <a:xfrm>
            <a:off x="1139250" y="990695"/>
            <a:ext cx="7737300" cy="1350000"/>
          </a:xfrm>
          <a:prstGeom prst="rect">
            <a:avLst/>
          </a:prstGeom>
          <a:solidFill>
            <a:schemeClr val="accent1"/>
          </a:solidFill>
          <a:ln>
            <a:noFill/>
          </a:ln>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Clr>
                <a:srgbClr val="000000"/>
              </a:buClr>
              <a:buSzPts val="2200"/>
              <a:buFont typeface="Arial"/>
              <a:buChar char="●"/>
            </a:pPr>
            <a:r>
              <a:rPr b="0" i="0" lang="tr-TR" sz="2200" u="none" cap="none" strike="noStrike">
                <a:solidFill>
                  <a:srgbClr val="000000"/>
                </a:solidFill>
                <a:latin typeface="Arial"/>
                <a:ea typeface="Arial"/>
                <a:cs typeface="Arial"/>
                <a:sym typeface="Arial"/>
              </a:rPr>
              <a:t>GROUP BY returns only one result per group of data.</a:t>
            </a:r>
            <a:endParaRPr b="0" i="0" sz="2200" u="none" cap="none" strike="noStrike">
              <a:solidFill>
                <a:srgbClr val="000000"/>
              </a:solidFill>
              <a:latin typeface="Arial"/>
              <a:ea typeface="Arial"/>
              <a:cs typeface="Arial"/>
              <a:sym typeface="Arial"/>
            </a:endParaRPr>
          </a:p>
          <a:p>
            <a:pPr indent="-368300" lvl="0" marL="457200" marR="0" rtl="0" algn="l">
              <a:lnSpc>
                <a:spcPct val="115000"/>
              </a:lnSpc>
              <a:spcBef>
                <a:spcPts val="0"/>
              </a:spcBef>
              <a:spcAft>
                <a:spcPts val="0"/>
              </a:spcAft>
              <a:buClr>
                <a:srgbClr val="000000"/>
              </a:buClr>
              <a:buSzPts val="2200"/>
              <a:buFont typeface="Arial"/>
              <a:buChar char="●"/>
            </a:pPr>
            <a:r>
              <a:rPr b="0" i="0" lang="tr-TR" sz="2200" u="none" cap="none" strike="noStrike">
                <a:solidFill>
                  <a:srgbClr val="000000"/>
                </a:solidFill>
                <a:latin typeface="Arial"/>
                <a:ea typeface="Arial"/>
                <a:cs typeface="Arial"/>
                <a:sym typeface="Arial"/>
              </a:rPr>
              <a:t>GROUP BY Clause always follows the WHERE Clause.</a:t>
            </a:r>
            <a:endParaRPr b="0" i="0" sz="2200" u="none" cap="none" strike="noStrike">
              <a:solidFill>
                <a:srgbClr val="000000"/>
              </a:solidFill>
              <a:latin typeface="Arial"/>
              <a:ea typeface="Arial"/>
              <a:cs typeface="Arial"/>
              <a:sym typeface="Arial"/>
            </a:endParaRPr>
          </a:p>
          <a:p>
            <a:pPr indent="-368300" lvl="0" marL="457200" marR="0" rtl="0" algn="l">
              <a:lnSpc>
                <a:spcPct val="115000"/>
              </a:lnSpc>
              <a:spcBef>
                <a:spcPts val="0"/>
              </a:spcBef>
              <a:spcAft>
                <a:spcPts val="0"/>
              </a:spcAft>
              <a:buClr>
                <a:srgbClr val="000000"/>
              </a:buClr>
              <a:buSzPts val="2200"/>
              <a:buFont typeface="Arial"/>
              <a:buChar char="●"/>
            </a:pPr>
            <a:r>
              <a:rPr b="0" i="0" lang="tr-TR" sz="2200" u="none" cap="none" strike="noStrike">
                <a:solidFill>
                  <a:srgbClr val="000000"/>
                </a:solidFill>
                <a:latin typeface="Arial"/>
                <a:ea typeface="Arial"/>
                <a:cs typeface="Arial"/>
                <a:sym typeface="Arial"/>
              </a:rPr>
              <a:t>GROUP BY Clause always precedes the ORDER BY.</a:t>
            </a:r>
            <a:endParaRPr b="0" i="1" sz="2200" u="none" cap="none" strike="noStrike">
              <a:solidFill>
                <a:srgbClr val="000000"/>
              </a:solidFill>
              <a:latin typeface="Raleway"/>
              <a:ea typeface="Raleway"/>
              <a:cs typeface="Raleway"/>
              <a:sym typeface="Raleway"/>
            </a:endParaRPr>
          </a:p>
          <a:p>
            <a:pPr indent="0" lvl="0" marL="0" marR="0" rtl="0" algn="l">
              <a:lnSpc>
                <a:spcPct val="100000"/>
              </a:lnSpc>
              <a:spcBef>
                <a:spcPts val="1200"/>
              </a:spcBef>
              <a:spcAft>
                <a:spcPts val="0"/>
              </a:spcAft>
              <a:buClr>
                <a:srgbClr val="000000"/>
              </a:buClr>
              <a:buSzPts val="2400"/>
              <a:buFont typeface="Arial"/>
              <a:buNone/>
            </a:pPr>
            <a:r>
              <a:t/>
            </a:r>
            <a:endParaRPr b="1" i="0" sz="2400" u="none" cap="none" strike="noStrike">
              <a:solidFill>
                <a:srgbClr val="CC4125"/>
              </a:solidFill>
              <a:latin typeface="Arial"/>
              <a:ea typeface="Arial"/>
              <a:cs typeface="Arial"/>
              <a:sym typeface="Arial"/>
            </a:endParaRPr>
          </a:p>
        </p:txBody>
      </p:sp>
      <p:pic>
        <p:nvPicPr>
          <p:cNvPr id="1031" name="Google Shape;1031;p131"/>
          <p:cNvPicPr preferRelativeResize="0"/>
          <p:nvPr/>
        </p:nvPicPr>
        <p:blipFill rotWithShape="1">
          <a:blip r:embed="rId3">
            <a:alphaModFix/>
          </a:blip>
          <a:srcRect b="0" l="0" r="0" t="0"/>
          <a:stretch/>
        </p:blipFill>
        <p:spPr>
          <a:xfrm>
            <a:off x="378929" y="1122315"/>
            <a:ext cx="456900" cy="1218380"/>
          </a:xfrm>
          <a:prstGeom prst="rect">
            <a:avLst/>
          </a:prstGeom>
          <a:noFill/>
          <a:ln>
            <a:noFill/>
          </a:ln>
        </p:spPr>
      </p:pic>
      <p:sp>
        <p:nvSpPr>
          <p:cNvPr id="1032" name="Google Shape;1032;p131"/>
          <p:cNvSpPr txBox="1"/>
          <p:nvPr/>
        </p:nvSpPr>
        <p:spPr>
          <a:xfrm>
            <a:off x="1731264" y="2599390"/>
            <a:ext cx="6132576" cy="132495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column1,aggregate_function(column2)</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tabel_name</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column_1;</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2"/>
          <p:cNvSpPr txBox="1"/>
          <p:nvPr>
            <p:ph type="ctrTitle"/>
          </p:nvPr>
        </p:nvSpPr>
        <p:spPr>
          <a:xfrm>
            <a:off x="946150" y="2019300"/>
            <a:ext cx="83658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3600">
              <a:solidFill>
                <a:srgbClr val="741B47"/>
              </a:solidFill>
              <a:latin typeface="Raleway Medium"/>
              <a:ea typeface="Raleway Medium"/>
              <a:cs typeface="Raleway Medium"/>
              <a:sym typeface="Raleway Medium"/>
            </a:endParaRPr>
          </a:p>
        </p:txBody>
      </p:sp>
      <p:sp>
        <p:nvSpPr>
          <p:cNvPr id="1038" name="Google Shape;1038;p13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44" name="Google Shape;1044;p133"/>
          <p:cNvSpPr txBox="1"/>
          <p:nvPr>
            <p:ph type="title"/>
          </p:nvPr>
        </p:nvSpPr>
        <p:spPr>
          <a:xfrm>
            <a:off x="378925" y="173800"/>
            <a:ext cx="846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4000">
              <a:solidFill>
                <a:srgbClr val="419DD3"/>
              </a:solidFill>
              <a:latin typeface="Raleway Medium"/>
              <a:ea typeface="Raleway Medium"/>
              <a:cs typeface="Raleway Medium"/>
              <a:sym typeface="Raleway Medium"/>
            </a:endParaRPr>
          </a:p>
        </p:txBody>
      </p:sp>
      <p:sp>
        <p:nvSpPr>
          <p:cNvPr id="1045" name="Google Shape;1045;p133"/>
          <p:cNvSpPr txBox="1"/>
          <p:nvPr/>
        </p:nvSpPr>
        <p:spPr>
          <a:xfrm>
            <a:off x="1795800" y="800200"/>
            <a:ext cx="53877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373A3C"/>
                </a:solidFill>
                <a:highlight>
                  <a:srgbClr val="FFFFFF"/>
                </a:highlight>
                <a:latin typeface="Arial"/>
                <a:ea typeface="Arial"/>
                <a:cs typeface="Arial"/>
                <a:sym typeface="Arial"/>
              </a:rPr>
              <a:t>What is the number of employees per gender?</a:t>
            </a:r>
            <a:endParaRPr b="1" i="0" sz="1800" u="none" cap="none" strike="noStrike">
              <a:solidFill>
                <a:srgbClr val="373A3C"/>
              </a:solidFill>
              <a:highlight>
                <a:srgbClr val="FFFFFF"/>
              </a:highlight>
              <a:latin typeface="Arial"/>
              <a:ea typeface="Arial"/>
              <a:cs typeface="Arial"/>
              <a:sym typeface="Arial"/>
            </a:endParaRPr>
          </a:p>
        </p:txBody>
      </p:sp>
      <p:pic>
        <p:nvPicPr>
          <p:cNvPr id="1046" name="Google Shape;1046;p133"/>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pic>
        <p:nvPicPr>
          <p:cNvPr id="1047" name="Google Shape;1047;p133"/>
          <p:cNvPicPr preferRelativeResize="0"/>
          <p:nvPr/>
        </p:nvPicPr>
        <p:blipFill rotWithShape="1">
          <a:blip r:embed="rId4">
            <a:alphaModFix/>
          </a:blip>
          <a:srcRect b="0" l="0" r="0" t="0"/>
          <a:stretch/>
        </p:blipFill>
        <p:spPr>
          <a:xfrm>
            <a:off x="5172985" y="3249859"/>
            <a:ext cx="1666750" cy="992957"/>
          </a:xfrm>
          <a:prstGeom prst="rect">
            <a:avLst/>
          </a:prstGeom>
          <a:noFill/>
          <a:ln>
            <a:noFill/>
          </a:ln>
        </p:spPr>
      </p:pic>
      <p:sp>
        <p:nvSpPr>
          <p:cNvPr id="1048" name="Google Shape;1048;p133"/>
          <p:cNvSpPr txBox="1"/>
          <p:nvPr/>
        </p:nvSpPr>
        <p:spPr>
          <a:xfrm>
            <a:off x="4280273" y="1516787"/>
            <a:ext cx="4430102" cy="1264471"/>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gender, </a:t>
            </a:r>
            <a:r>
              <a:rPr b="1" i="0" lang="tr-TR" sz="2000" u="none" cap="none" strike="noStrike">
                <a:solidFill>
                  <a:srgbClr val="202122"/>
                </a:solidFill>
                <a:latin typeface="Arial"/>
                <a:ea typeface="Arial"/>
                <a:cs typeface="Arial"/>
                <a:sym typeface="Arial"/>
              </a:rPr>
              <a:t>COUNT</a:t>
            </a:r>
            <a:r>
              <a:rPr b="0" i="0" lang="tr-TR" sz="2000" u="none" cap="none" strike="noStrike">
                <a:solidFill>
                  <a:srgbClr val="202122"/>
                </a:solidFill>
                <a:latin typeface="Arial"/>
                <a:ea typeface="Arial"/>
                <a:cs typeface="Arial"/>
                <a:sym typeface="Arial"/>
              </a:rPr>
              <a:t> (gender)</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gender;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54" name="Google Shape;1054;p134"/>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055" name="Google Shape;1055;p134"/>
          <p:cNvSpPr txBox="1"/>
          <p:nvPr/>
        </p:nvSpPr>
        <p:spPr>
          <a:xfrm>
            <a:off x="246425" y="800200"/>
            <a:ext cx="4380000" cy="28479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tr-TR" sz="2400" u="none" cap="none" strike="noStrike">
                <a:solidFill>
                  <a:srgbClr val="000000"/>
                </a:solidFill>
                <a:latin typeface="Arial"/>
                <a:ea typeface="Arial"/>
                <a:cs typeface="Arial"/>
                <a:sym typeface="Arial"/>
              </a:rPr>
              <a:t>The GROUP BY clause groups results before calling the aggregate function. This allows you to apply aggregate function to groups than the entire query.</a:t>
            </a:r>
            <a:endParaRPr b="0" i="1" sz="2400" u="none" cap="none" strike="noStrike">
              <a:solidFill>
                <a:srgbClr val="000000"/>
              </a:solidFill>
              <a:latin typeface="Raleway"/>
              <a:ea typeface="Raleway"/>
              <a:cs typeface="Raleway"/>
              <a:sym typeface="Raleway"/>
            </a:endParaRPr>
          </a:p>
          <a:p>
            <a:pPr indent="0" lvl="0" marL="0" marR="0" rtl="0" algn="l">
              <a:lnSpc>
                <a:spcPct val="100000"/>
              </a:lnSpc>
              <a:spcBef>
                <a:spcPts val="1200"/>
              </a:spcBef>
              <a:spcAft>
                <a:spcPts val="0"/>
              </a:spcAft>
              <a:buClr>
                <a:srgbClr val="000000"/>
              </a:buClr>
              <a:buSzPts val="2400"/>
              <a:buFont typeface="Arial"/>
              <a:buNone/>
            </a:pPr>
            <a:r>
              <a:t/>
            </a:r>
            <a:endParaRPr b="1" i="0" sz="2400" u="none" cap="none" strike="noStrike">
              <a:solidFill>
                <a:srgbClr val="CC4125"/>
              </a:solidFill>
              <a:latin typeface="Arial"/>
              <a:ea typeface="Arial"/>
              <a:cs typeface="Arial"/>
              <a:sym typeface="Arial"/>
            </a:endParaRPr>
          </a:p>
        </p:txBody>
      </p:sp>
      <p:graphicFrame>
        <p:nvGraphicFramePr>
          <p:cNvPr id="1056" name="Google Shape;1056;p134"/>
          <p:cNvGraphicFramePr/>
          <p:nvPr/>
        </p:nvGraphicFramePr>
        <p:xfrm>
          <a:off x="5284413" y="800188"/>
          <a:ext cx="3000000" cy="3000000"/>
        </p:xfrm>
        <a:graphic>
          <a:graphicData uri="http://schemas.openxmlformats.org/drawingml/2006/table">
            <a:tbl>
              <a:tblPr>
                <a:noFill/>
                <a:tableStyleId>{318175EC-02EE-4C42-A224-61D61C209F25}</a:tableStyleId>
              </a:tblPr>
              <a:tblGrid>
                <a:gridCol w="735400"/>
              </a:tblGrid>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gender</a:t>
                      </a:r>
                      <a:endParaRPr sz="1100" u="none" cap="none" strike="noStrike"/>
                    </a:p>
                  </a:txBody>
                  <a:tcPr marT="91425" marB="91425" marR="91425" marL="91425">
                    <a:solidFill>
                      <a:srgbClr val="CCCCCC"/>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solidFill>
                      <a:srgbClr val="9FC5E8"/>
                    </a:solidFill>
                  </a:tcPr>
                </a:tc>
              </a:tr>
            </a:tbl>
          </a:graphicData>
        </a:graphic>
      </p:graphicFrame>
      <p:graphicFrame>
        <p:nvGraphicFramePr>
          <p:cNvPr id="1057" name="Google Shape;1057;p134"/>
          <p:cNvGraphicFramePr/>
          <p:nvPr/>
        </p:nvGraphicFramePr>
        <p:xfrm>
          <a:off x="5284425" y="3280288"/>
          <a:ext cx="3000000" cy="3000000"/>
        </p:xfrm>
        <a:graphic>
          <a:graphicData uri="http://schemas.openxmlformats.org/drawingml/2006/table">
            <a:tbl>
              <a:tblPr>
                <a:noFill/>
                <a:tableStyleId>{318175EC-02EE-4C42-A224-61D61C209F25}</a:tableStyleId>
              </a:tblPr>
              <a:tblGrid>
                <a:gridCol w="735400"/>
              </a:tblGrid>
              <a:tr h="358100">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Female</a:t>
                      </a:r>
                      <a:endParaRPr sz="1100" u="none" cap="none" strike="noStrike"/>
                    </a:p>
                  </a:txBody>
                  <a:tcPr marT="91425" marB="91425" marR="91425" marL="91425">
                    <a:solidFill>
                      <a:srgbClr val="D5A6BD"/>
                    </a:solidFill>
                  </a:tcPr>
                </a:tc>
              </a:tr>
              <a:tr h="358100">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Female</a:t>
                      </a:r>
                      <a:endParaRPr sz="1100" u="none" cap="none" strike="noStrike"/>
                    </a:p>
                  </a:txBody>
                  <a:tcPr marT="91425" marB="91425" marR="91425" marL="91425">
                    <a:solidFill>
                      <a:srgbClr val="D5A6BD"/>
                    </a:solidFill>
                  </a:tcPr>
                </a:tc>
              </a:tr>
              <a:tr h="358100">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Female</a:t>
                      </a:r>
                      <a:endParaRPr sz="1100" u="none" cap="none" strike="noStrike"/>
                    </a:p>
                  </a:txBody>
                  <a:tcPr marT="91425" marB="91425" marR="91425" marL="91425">
                    <a:solidFill>
                      <a:srgbClr val="D5A6BD"/>
                    </a:solidFill>
                  </a:tcPr>
                </a:tc>
              </a:tr>
              <a:tr h="358100">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Female</a:t>
                      </a:r>
                      <a:endParaRPr sz="1100" u="none" cap="none" strike="noStrike"/>
                    </a:p>
                  </a:txBody>
                  <a:tcPr marT="91425" marB="91425" marR="91425" marL="91425">
                    <a:solidFill>
                      <a:srgbClr val="D5A6BD"/>
                    </a:solidFill>
                  </a:tcPr>
                </a:tc>
              </a:tr>
            </a:tbl>
          </a:graphicData>
        </a:graphic>
      </p:graphicFrame>
      <p:graphicFrame>
        <p:nvGraphicFramePr>
          <p:cNvPr id="1058" name="Google Shape;1058;p134"/>
          <p:cNvGraphicFramePr/>
          <p:nvPr/>
        </p:nvGraphicFramePr>
        <p:xfrm>
          <a:off x="6430588" y="2185713"/>
          <a:ext cx="3000000" cy="3000000"/>
        </p:xfrm>
        <a:graphic>
          <a:graphicData uri="http://schemas.openxmlformats.org/drawingml/2006/table">
            <a:tbl>
              <a:tblPr>
                <a:noFill/>
                <a:tableStyleId>{318175EC-02EE-4C42-A224-61D61C209F25}</a:tableStyleId>
              </a:tblPr>
              <a:tblGrid>
                <a:gridCol w="1018725"/>
                <a:gridCol w="1356150"/>
              </a:tblGrid>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gender</a:t>
                      </a:r>
                      <a:endParaRPr sz="1100" u="none" cap="none" strike="noStrike"/>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tr-TR" sz="1000" u="none" cap="none" strike="noStrike"/>
                        <a:t>COUNT(gender)</a:t>
                      </a:r>
                      <a:endParaRPr sz="1000" u="none" cap="none" strike="noStrike"/>
                    </a:p>
                  </a:txBody>
                  <a:tcPr marT="91425" marB="91425" marR="91425" marL="91425">
                    <a:solidFill>
                      <a:srgbClr val="B6D7A8"/>
                    </a:solidFill>
                  </a:tcPr>
                </a:tc>
              </a:tr>
              <a:tr h="38597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Male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6</a:t>
                      </a:r>
                      <a:endParaRPr sz="1100" u="none" cap="none" strike="noStrike"/>
                    </a:p>
                  </a:txBody>
                  <a:tcPr marT="91425" marB="91425" marR="91425" marL="91425"/>
                </a:tc>
              </a:tr>
              <a:tr h="336025">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Female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tr-TR" sz="1100" u="none" cap="none" strike="noStrike"/>
                        <a:t>4</a:t>
                      </a:r>
                      <a:endParaRPr sz="1100" u="none" cap="none" strike="noStrike"/>
                    </a:p>
                  </a:txBody>
                  <a:tcPr marT="91425" marB="91425" marR="91425" marL="91425"/>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64" name="Google Shape;1064;p135"/>
          <p:cNvSpPr txBox="1"/>
          <p:nvPr>
            <p:ph type="title"/>
          </p:nvPr>
        </p:nvSpPr>
        <p:spPr>
          <a:xfrm>
            <a:off x="378925" y="173800"/>
            <a:ext cx="846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COUNT Function</a:t>
            </a:r>
            <a:endParaRPr sz="4000">
              <a:solidFill>
                <a:srgbClr val="419DD3"/>
              </a:solidFill>
              <a:latin typeface="Raleway Medium"/>
              <a:ea typeface="Raleway Medium"/>
              <a:cs typeface="Raleway Medium"/>
              <a:sym typeface="Raleway Medium"/>
            </a:endParaRPr>
          </a:p>
        </p:txBody>
      </p:sp>
      <p:sp>
        <p:nvSpPr>
          <p:cNvPr id="1065" name="Google Shape;1065;p135"/>
          <p:cNvSpPr txBox="1"/>
          <p:nvPr/>
        </p:nvSpPr>
        <p:spPr>
          <a:xfrm>
            <a:off x="715200" y="800200"/>
            <a:ext cx="7713600" cy="6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tr-TR" sz="1800" u="none" cap="none" strike="noStrike">
                <a:solidFill>
                  <a:srgbClr val="373A3C"/>
                </a:solidFill>
                <a:highlight>
                  <a:srgbClr val="FFFFFF"/>
                </a:highlight>
                <a:latin typeface="Arial"/>
                <a:ea typeface="Arial"/>
                <a:cs typeface="Arial"/>
                <a:sym typeface="Arial"/>
              </a:rPr>
              <a:t>What is the number of employees working as a salesperson broken by gender?</a:t>
            </a:r>
            <a:endParaRPr b="1" i="0" sz="1800" u="none" cap="none" strike="noStrike">
              <a:solidFill>
                <a:srgbClr val="000000"/>
              </a:solidFill>
              <a:latin typeface="Barlow"/>
              <a:ea typeface="Barlow"/>
              <a:cs typeface="Barlow"/>
              <a:sym typeface="Barlow"/>
            </a:endParaRPr>
          </a:p>
        </p:txBody>
      </p:sp>
      <p:pic>
        <p:nvPicPr>
          <p:cNvPr id="1066" name="Google Shape;1066;p135"/>
          <p:cNvPicPr preferRelativeResize="0"/>
          <p:nvPr/>
        </p:nvPicPr>
        <p:blipFill rotWithShape="1">
          <a:blip r:embed="rId3">
            <a:alphaModFix/>
          </a:blip>
          <a:srcRect b="0" l="0" r="0" t="0"/>
          <a:stretch/>
        </p:blipFill>
        <p:spPr>
          <a:xfrm>
            <a:off x="0" y="1696125"/>
            <a:ext cx="3811858" cy="1681060"/>
          </a:xfrm>
          <a:prstGeom prst="rect">
            <a:avLst/>
          </a:prstGeom>
          <a:noFill/>
          <a:ln>
            <a:noFill/>
          </a:ln>
        </p:spPr>
      </p:pic>
      <p:sp>
        <p:nvSpPr>
          <p:cNvPr id="1067" name="Google Shape;1067;p135"/>
          <p:cNvSpPr txBox="1"/>
          <p:nvPr/>
        </p:nvSpPr>
        <p:spPr>
          <a:xfrm>
            <a:off x="4218923" y="1565555"/>
            <a:ext cx="4430102" cy="1264471"/>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gender, </a:t>
            </a:r>
            <a:r>
              <a:rPr b="1" i="0" lang="tr-TR" sz="2000" u="none" cap="none" strike="noStrike">
                <a:solidFill>
                  <a:srgbClr val="202122"/>
                </a:solidFill>
                <a:latin typeface="Arial"/>
                <a:ea typeface="Arial"/>
                <a:cs typeface="Arial"/>
                <a:sym typeface="Arial"/>
              </a:rPr>
              <a:t>COUNT</a:t>
            </a:r>
            <a:r>
              <a:rPr b="0" i="0" lang="tr-TR" sz="2000" u="none" cap="none" strike="noStrike">
                <a:solidFill>
                  <a:srgbClr val="202122"/>
                </a:solidFill>
                <a:latin typeface="Arial"/>
                <a:ea typeface="Arial"/>
                <a:cs typeface="Arial"/>
                <a:sym typeface="Arial"/>
              </a:rPr>
              <a:t> (job)</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job='Salesperson'</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gender;</a:t>
            </a:r>
            <a:endParaRPr/>
          </a:p>
        </p:txBody>
      </p:sp>
      <p:pic>
        <p:nvPicPr>
          <p:cNvPr id="1068" name="Google Shape;1068;p135"/>
          <p:cNvPicPr preferRelativeResize="0"/>
          <p:nvPr/>
        </p:nvPicPr>
        <p:blipFill rotWithShape="1">
          <a:blip r:embed="rId4">
            <a:alphaModFix/>
          </a:blip>
          <a:srcRect b="0" l="0" r="0" t="0"/>
          <a:stretch/>
        </p:blipFill>
        <p:spPr>
          <a:xfrm>
            <a:off x="4312105" y="3935649"/>
            <a:ext cx="1226926" cy="70110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74" name="Google Shape;1074;p136"/>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Clause</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075" name="Google Shape;1075;p136"/>
          <p:cNvSpPr txBox="1"/>
          <p:nvPr/>
        </p:nvSpPr>
        <p:spPr>
          <a:xfrm>
            <a:off x="1099050" y="1607225"/>
            <a:ext cx="7737300" cy="1616700"/>
          </a:xfrm>
          <a:prstGeom prst="rect">
            <a:avLst/>
          </a:prstGeom>
          <a:solidFill>
            <a:schemeClr val="accent1"/>
          </a:solid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Arial"/>
              <a:buChar char="●"/>
            </a:pPr>
            <a:r>
              <a:rPr b="0" i="0" lang="tr-TR" sz="2000" u="none" cap="none" strike="noStrike">
                <a:solidFill>
                  <a:srgbClr val="000000"/>
                </a:solidFill>
                <a:latin typeface="Arial"/>
                <a:ea typeface="Arial"/>
                <a:cs typeface="Arial"/>
                <a:sym typeface="Arial"/>
              </a:rPr>
              <a:t>WHERE clause operates on the data before the aggregation.</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Arial"/>
              <a:buChar char="●"/>
            </a:pPr>
            <a:r>
              <a:rPr b="0" i="0" lang="tr-TR" sz="2000" u="none" cap="none" strike="noStrike">
                <a:solidFill>
                  <a:srgbClr val="000000"/>
                </a:solidFill>
                <a:latin typeface="Arial"/>
                <a:ea typeface="Arial"/>
                <a:cs typeface="Arial"/>
                <a:sym typeface="Arial"/>
              </a:rPr>
              <a:t>WHERE clause happens before the GROUP BY clause. </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Arial"/>
              <a:buChar char="●"/>
            </a:pPr>
            <a:r>
              <a:rPr b="0" i="0" lang="tr-TR" sz="2000" u="none" cap="none" strike="noStrike">
                <a:solidFill>
                  <a:srgbClr val="000000"/>
                </a:solidFill>
                <a:latin typeface="Arial"/>
                <a:ea typeface="Arial"/>
                <a:cs typeface="Arial"/>
                <a:sym typeface="Arial"/>
              </a:rPr>
              <a:t>Only the rows that meet the conditions in the WHERE clause are grouped.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t/>
            </a:r>
            <a:endParaRPr b="1" i="0" sz="2400" u="none" cap="none" strike="noStrike">
              <a:solidFill>
                <a:srgbClr val="CC4125"/>
              </a:solidFill>
              <a:latin typeface="Arial"/>
              <a:ea typeface="Arial"/>
              <a:cs typeface="Arial"/>
              <a:sym typeface="Arial"/>
            </a:endParaRPr>
          </a:p>
        </p:txBody>
      </p:sp>
      <p:pic>
        <p:nvPicPr>
          <p:cNvPr id="1076" name="Google Shape;1076;p136"/>
          <p:cNvPicPr preferRelativeResize="0"/>
          <p:nvPr/>
        </p:nvPicPr>
        <p:blipFill rotWithShape="1">
          <a:blip r:embed="rId3">
            <a:alphaModFix/>
          </a:blip>
          <a:srcRect b="0" l="0" r="0" t="0"/>
          <a:stretch/>
        </p:blipFill>
        <p:spPr>
          <a:xfrm>
            <a:off x="441775" y="1673032"/>
            <a:ext cx="456900" cy="121838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7"/>
          <p:cNvSpPr txBox="1"/>
          <p:nvPr>
            <p:ph type="ctrTitle"/>
          </p:nvPr>
        </p:nvSpPr>
        <p:spPr>
          <a:xfrm>
            <a:off x="981725" y="2252550"/>
            <a:ext cx="77445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p:txBody>
      </p:sp>
      <p:sp>
        <p:nvSpPr>
          <p:cNvPr id="1082" name="Google Shape;1082;p13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88" name="Google Shape;1088;p138"/>
          <p:cNvSpPr txBox="1"/>
          <p:nvPr>
            <p:ph type="title"/>
          </p:nvPr>
        </p:nvSpPr>
        <p:spPr>
          <a:xfrm>
            <a:off x="378925" y="173800"/>
            <a:ext cx="8124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3600">
              <a:solidFill>
                <a:srgbClr val="741B47"/>
              </a:solidFill>
              <a:latin typeface="Raleway Medium"/>
              <a:ea typeface="Raleway Medium"/>
              <a:cs typeface="Raleway Medium"/>
              <a:sym typeface="Raleway Medium"/>
            </a:endParaRPr>
          </a:p>
        </p:txBody>
      </p:sp>
      <p:sp>
        <p:nvSpPr>
          <p:cNvPr id="1089" name="Google Shape;1089;p138"/>
          <p:cNvSpPr txBox="1"/>
          <p:nvPr/>
        </p:nvSpPr>
        <p:spPr>
          <a:xfrm>
            <a:off x="108229" y="1034500"/>
            <a:ext cx="8997696"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373A3C"/>
                </a:solidFill>
                <a:highlight>
                  <a:srgbClr val="FFFFFF"/>
                </a:highlight>
                <a:latin typeface="Arial"/>
                <a:ea typeface="Arial"/>
                <a:cs typeface="Arial"/>
                <a:sym typeface="Arial"/>
              </a:rPr>
              <a:t>Let’s find the minimum salaries of each gender group using the </a:t>
            </a:r>
            <a:r>
              <a:rPr b="1" i="0" lang="tr-TR" sz="2000" u="none" cap="none" strike="noStrike">
                <a:solidFill>
                  <a:srgbClr val="FF0000"/>
                </a:solidFill>
                <a:latin typeface="Courier New"/>
                <a:ea typeface="Courier New"/>
                <a:cs typeface="Courier New"/>
                <a:sym typeface="Courier New"/>
              </a:rPr>
              <a:t>MIN </a:t>
            </a:r>
            <a:r>
              <a:rPr b="0" i="0" lang="tr-TR" sz="2000" u="none" cap="none" strike="noStrike">
                <a:solidFill>
                  <a:srgbClr val="373A3C"/>
                </a:solidFill>
                <a:highlight>
                  <a:srgbClr val="FFFFFF"/>
                </a:highlight>
                <a:latin typeface="Arial"/>
                <a:ea typeface="Arial"/>
                <a:cs typeface="Arial"/>
                <a:sym typeface="Arial"/>
              </a:rPr>
              <a:t>function.</a:t>
            </a:r>
            <a:endParaRPr b="0" i="0" sz="2000" u="none" cap="none" strike="noStrike">
              <a:solidFill>
                <a:srgbClr val="000000"/>
              </a:solidFill>
              <a:latin typeface="Barlow Light"/>
              <a:ea typeface="Barlow Light"/>
              <a:cs typeface="Barlow Light"/>
              <a:sym typeface="Barlow Light"/>
            </a:endParaRPr>
          </a:p>
        </p:txBody>
      </p:sp>
      <p:pic>
        <p:nvPicPr>
          <p:cNvPr id="1090" name="Google Shape;1090;p138"/>
          <p:cNvPicPr preferRelativeResize="0"/>
          <p:nvPr/>
        </p:nvPicPr>
        <p:blipFill rotWithShape="1">
          <a:blip r:embed="rId3">
            <a:alphaModFix/>
          </a:blip>
          <a:srcRect b="0" l="0" r="0" t="0"/>
          <a:stretch/>
        </p:blipFill>
        <p:spPr>
          <a:xfrm>
            <a:off x="0" y="1772625"/>
            <a:ext cx="3971017" cy="1751250"/>
          </a:xfrm>
          <a:prstGeom prst="rect">
            <a:avLst/>
          </a:prstGeom>
          <a:noFill/>
          <a:ln>
            <a:noFill/>
          </a:ln>
        </p:spPr>
      </p:pic>
      <p:sp>
        <p:nvSpPr>
          <p:cNvPr id="1091" name="Google Shape;1091;p138"/>
          <p:cNvSpPr txBox="1"/>
          <p:nvPr/>
        </p:nvSpPr>
        <p:spPr>
          <a:xfrm>
            <a:off x="4218923" y="1565555"/>
            <a:ext cx="4430102" cy="1264471"/>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gender, </a:t>
            </a:r>
            <a:r>
              <a:rPr b="1" i="0" lang="tr-TR" sz="2000" u="none" cap="none" strike="noStrike">
                <a:solidFill>
                  <a:srgbClr val="202122"/>
                </a:solidFill>
                <a:latin typeface="Arial"/>
                <a:ea typeface="Arial"/>
                <a:cs typeface="Arial"/>
                <a:sym typeface="Arial"/>
              </a:rPr>
              <a:t>MIN</a:t>
            </a:r>
            <a:r>
              <a:rPr b="0" i="0" lang="tr-TR" sz="2000" u="none" cap="none" strike="noStrike">
                <a:solidFill>
                  <a:srgbClr val="202122"/>
                </a:solidFill>
                <a:latin typeface="Arial"/>
                <a:ea typeface="Arial"/>
                <a:cs typeface="Arial"/>
                <a:sym typeface="Arial"/>
              </a:rPr>
              <a:t> (salary)</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gender;</a:t>
            </a:r>
            <a:endParaRPr/>
          </a:p>
        </p:txBody>
      </p:sp>
      <p:pic>
        <p:nvPicPr>
          <p:cNvPr id="1092" name="Google Shape;1092;p138"/>
          <p:cNvPicPr preferRelativeResize="0"/>
          <p:nvPr/>
        </p:nvPicPr>
        <p:blipFill rotWithShape="1">
          <a:blip r:embed="rId4">
            <a:alphaModFix/>
          </a:blip>
          <a:srcRect b="0" l="0" r="0" t="0"/>
          <a:stretch/>
        </p:blipFill>
        <p:spPr>
          <a:xfrm>
            <a:off x="4813503" y="3184755"/>
            <a:ext cx="1568101" cy="92424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098" name="Google Shape;1098;p139"/>
          <p:cNvSpPr txBox="1"/>
          <p:nvPr>
            <p:ph type="title"/>
          </p:nvPr>
        </p:nvSpPr>
        <p:spPr>
          <a:xfrm>
            <a:off x="378925" y="173800"/>
            <a:ext cx="8124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GROUP BY with MIN&amp;MAX Functions</a:t>
            </a:r>
            <a:endParaRPr sz="36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3600">
              <a:solidFill>
                <a:srgbClr val="741B47"/>
              </a:solidFill>
              <a:latin typeface="Raleway Medium"/>
              <a:ea typeface="Raleway Medium"/>
              <a:cs typeface="Raleway Medium"/>
              <a:sym typeface="Raleway Medium"/>
            </a:endParaRPr>
          </a:p>
        </p:txBody>
      </p:sp>
      <p:sp>
        <p:nvSpPr>
          <p:cNvPr id="1099" name="Google Shape;1099;p139"/>
          <p:cNvSpPr txBox="1"/>
          <p:nvPr/>
        </p:nvSpPr>
        <p:spPr>
          <a:xfrm>
            <a:off x="307725" y="732700"/>
            <a:ext cx="8341200" cy="13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1800" u="none" cap="none" strike="noStrike">
                <a:solidFill>
                  <a:srgbClr val="373A3C"/>
                </a:solidFill>
                <a:highlight>
                  <a:srgbClr val="FFFFFF"/>
                </a:highlight>
                <a:latin typeface="Arial"/>
                <a:ea typeface="Arial"/>
                <a:cs typeface="Arial"/>
                <a:sym typeface="Arial"/>
              </a:rPr>
              <a:t>Similarly, we can find the maximum salaries of each group using the </a:t>
            </a:r>
            <a:r>
              <a:rPr b="0" i="0" lang="tr-TR" sz="1800" u="none" cap="none" strike="noStrike">
                <a:solidFill>
                  <a:srgbClr val="FF0000"/>
                </a:solidFill>
                <a:latin typeface="Courier New"/>
                <a:ea typeface="Courier New"/>
                <a:cs typeface="Courier New"/>
                <a:sym typeface="Courier New"/>
              </a:rPr>
              <a:t>MAX</a:t>
            </a:r>
            <a:r>
              <a:rPr b="0" i="0" lang="tr-TR" sz="1800" u="none" cap="none" strike="noStrike">
                <a:solidFill>
                  <a:srgbClr val="373A3C"/>
                </a:solidFill>
                <a:highlight>
                  <a:srgbClr val="FFFFFF"/>
                </a:highlight>
                <a:latin typeface="Arial"/>
                <a:ea typeface="Arial"/>
                <a:cs typeface="Arial"/>
                <a:sym typeface="Arial"/>
              </a:rPr>
              <a:t> function. You may also use the </a:t>
            </a:r>
            <a:r>
              <a:rPr b="0" i="0" lang="tr-TR" sz="1800" u="none" cap="none" strike="noStrike">
                <a:solidFill>
                  <a:srgbClr val="FF0000"/>
                </a:solidFill>
                <a:latin typeface="Courier New"/>
                <a:ea typeface="Courier New"/>
                <a:cs typeface="Courier New"/>
                <a:sym typeface="Courier New"/>
              </a:rPr>
              <a:t>ORDER BY</a:t>
            </a:r>
            <a:r>
              <a:rPr b="0" i="0" lang="tr-TR" sz="1800" u="none" cap="none" strike="noStrike">
                <a:solidFill>
                  <a:srgbClr val="373A3C"/>
                </a:solidFill>
                <a:highlight>
                  <a:srgbClr val="FFFFFF"/>
                </a:highlight>
                <a:latin typeface="Arial"/>
                <a:ea typeface="Arial"/>
                <a:cs typeface="Arial"/>
                <a:sym typeface="Arial"/>
              </a:rPr>
              <a:t> clause to sort the salaries in descending or ascending order.  The</a:t>
            </a:r>
            <a:r>
              <a:rPr b="0" i="0" lang="tr-TR" sz="1800" u="none" cap="none" strike="noStrike">
                <a:solidFill>
                  <a:srgbClr val="373A3C"/>
                </a:solidFill>
                <a:latin typeface="Arial"/>
                <a:ea typeface="Arial"/>
                <a:cs typeface="Arial"/>
                <a:sym typeface="Arial"/>
              </a:rPr>
              <a:t> </a:t>
            </a:r>
            <a:r>
              <a:rPr b="0" i="0" lang="tr-TR" sz="1800" u="none" cap="none" strike="noStrike">
                <a:solidFill>
                  <a:srgbClr val="FF0000"/>
                </a:solidFill>
                <a:latin typeface="Courier New"/>
                <a:ea typeface="Courier New"/>
                <a:cs typeface="Courier New"/>
                <a:sym typeface="Courier New"/>
              </a:rPr>
              <a:t>ORDER BY</a:t>
            </a:r>
            <a:r>
              <a:rPr b="0" i="0" lang="tr-TR" sz="1800" u="none" cap="none" strike="noStrike">
                <a:solidFill>
                  <a:srgbClr val="373A3C"/>
                </a:solidFill>
                <a:highlight>
                  <a:srgbClr val="FFFFFF"/>
                </a:highlight>
                <a:latin typeface="Arial"/>
                <a:ea typeface="Arial"/>
                <a:cs typeface="Arial"/>
                <a:sym typeface="Arial"/>
              </a:rPr>
              <a:t> follows </a:t>
            </a:r>
            <a:r>
              <a:rPr b="0" i="0" lang="tr-TR" sz="1800" u="none" cap="none" strike="noStrike">
                <a:solidFill>
                  <a:srgbClr val="FF0000"/>
                </a:solidFill>
                <a:latin typeface="Courier New"/>
                <a:ea typeface="Courier New"/>
                <a:cs typeface="Courier New"/>
                <a:sym typeface="Courier New"/>
              </a:rPr>
              <a:t>GROUP BY</a:t>
            </a:r>
            <a:r>
              <a:rPr b="0" i="0" lang="tr-TR" sz="1800" u="none" cap="none" strike="noStrike">
                <a:solidFill>
                  <a:srgbClr val="373A3C"/>
                </a:solidFill>
                <a:highlight>
                  <a:srgbClr val="FFFFFF"/>
                </a:highlight>
                <a:latin typeface="Arial"/>
                <a:ea typeface="Arial"/>
                <a:cs typeface="Arial"/>
                <a:sym typeface="Arial"/>
              </a:rPr>
              <a:t>. For instance, sort the maximum salaries in descending order.</a:t>
            </a:r>
            <a:endParaRPr b="0" i="0" sz="1800" u="none" cap="none" strike="noStrike">
              <a:solidFill>
                <a:srgbClr val="000000"/>
              </a:solidFill>
              <a:latin typeface="Barlow Light"/>
              <a:ea typeface="Barlow Light"/>
              <a:cs typeface="Barlow Light"/>
              <a:sym typeface="Barlow Light"/>
            </a:endParaRPr>
          </a:p>
        </p:txBody>
      </p:sp>
      <p:pic>
        <p:nvPicPr>
          <p:cNvPr id="1100" name="Google Shape;1100;p139"/>
          <p:cNvPicPr preferRelativeResize="0"/>
          <p:nvPr/>
        </p:nvPicPr>
        <p:blipFill rotWithShape="1">
          <a:blip r:embed="rId3">
            <a:alphaModFix/>
          </a:blip>
          <a:srcRect b="0" l="0" r="0" t="0"/>
          <a:stretch/>
        </p:blipFill>
        <p:spPr>
          <a:xfrm>
            <a:off x="133044" y="2272874"/>
            <a:ext cx="3476932" cy="1667654"/>
          </a:xfrm>
          <a:prstGeom prst="rect">
            <a:avLst/>
          </a:prstGeom>
          <a:noFill/>
          <a:ln>
            <a:noFill/>
          </a:ln>
        </p:spPr>
      </p:pic>
      <p:sp>
        <p:nvSpPr>
          <p:cNvPr id="1101" name="Google Shape;1101;p139"/>
          <p:cNvSpPr txBox="1"/>
          <p:nvPr/>
        </p:nvSpPr>
        <p:spPr>
          <a:xfrm>
            <a:off x="3752850" y="2111879"/>
            <a:ext cx="5391150" cy="1264471"/>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gender, </a:t>
            </a:r>
            <a:r>
              <a:rPr b="1" i="0" lang="tr-TR" sz="2000" u="none" cap="none" strike="noStrike">
                <a:solidFill>
                  <a:srgbClr val="202122"/>
                </a:solidFill>
                <a:latin typeface="Arial"/>
                <a:ea typeface="Arial"/>
                <a:cs typeface="Arial"/>
                <a:sym typeface="Arial"/>
              </a:rPr>
              <a:t>MAX</a:t>
            </a:r>
            <a:r>
              <a:rPr b="0" i="0" lang="tr-TR" sz="2000" u="none" cap="none" strike="noStrike">
                <a:solidFill>
                  <a:srgbClr val="202122"/>
                </a:solidFill>
                <a:latin typeface="Arial"/>
                <a:ea typeface="Arial"/>
                <a:cs typeface="Arial"/>
                <a:sym typeface="Arial"/>
              </a:rPr>
              <a:t> (salary) </a:t>
            </a:r>
            <a:r>
              <a:rPr b="1" i="0" lang="tr-TR" sz="2000" u="none" cap="none" strike="noStrike">
                <a:solidFill>
                  <a:srgbClr val="202122"/>
                </a:solidFill>
                <a:latin typeface="Arial"/>
                <a:ea typeface="Arial"/>
                <a:cs typeface="Arial"/>
                <a:sym typeface="Arial"/>
              </a:rPr>
              <a:t>AS</a:t>
            </a:r>
            <a:r>
              <a:rPr b="0" i="0" lang="tr-TR" sz="2000" u="none" cap="none" strike="noStrike">
                <a:solidFill>
                  <a:srgbClr val="202122"/>
                </a:solidFill>
                <a:latin typeface="Arial"/>
                <a:ea typeface="Arial"/>
                <a:cs typeface="Arial"/>
                <a:sym typeface="Arial"/>
              </a:rPr>
              <a:t> maxsalary </a:t>
            </a:r>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gender</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ORDER BY </a:t>
            </a:r>
            <a:r>
              <a:rPr b="0" i="0" lang="tr-TR" sz="2000" u="none" cap="none" strike="noStrike">
                <a:solidFill>
                  <a:srgbClr val="202122"/>
                </a:solidFill>
                <a:latin typeface="Arial"/>
                <a:ea typeface="Arial"/>
                <a:cs typeface="Arial"/>
                <a:sym typeface="Arial"/>
              </a:rPr>
              <a:t>maxsalary </a:t>
            </a:r>
            <a:r>
              <a:rPr b="1" i="0" lang="tr-TR" sz="2000" u="none" cap="none" strike="noStrike">
                <a:solidFill>
                  <a:srgbClr val="202122"/>
                </a:solidFill>
                <a:latin typeface="Arial"/>
                <a:ea typeface="Arial"/>
                <a:cs typeface="Arial"/>
                <a:sym typeface="Arial"/>
              </a:rPr>
              <a:t>DESC</a:t>
            </a:r>
            <a:r>
              <a:rPr b="0" i="0" lang="tr-TR" sz="2000" u="none" cap="none" strike="noStrike">
                <a:solidFill>
                  <a:srgbClr val="202122"/>
                </a:solidFill>
                <a:latin typeface="Arial"/>
                <a:ea typeface="Arial"/>
                <a:cs typeface="Arial"/>
                <a:sym typeface="Arial"/>
              </a:rPr>
              <a:t>;</a:t>
            </a:r>
            <a:endParaRPr/>
          </a:p>
        </p:txBody>
      </p:sp>
      <p:pic>
        <p:nvPicPr>
          <p:cNvPr id="1102" name="Google Shape;1102;p139"/>
          <p:cNvPicPr preferRelativeResize="0"/>
          <p:nvPr/>
        </p:nvPicPr>
        <p:blipFill rotWithShape="1">
          <a:blip r:embed="rId4">
            <a:alphaModFix/>
          </a:blip>
          <a:srcRect b="0" l="0" r="0" t="0"/>
          <a:stretch/>
        </p:blipFill>
        <p:spPr>
          <a:xfrm>
            <a:off x="4972297" y="4141809"/>
            <a:ext cx="1628528" cy="86515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40"/>
          <p:cNvSpPr txBox="1"/>
          <p:nvPr>
            <p:ph type="ctrTitle"/>
          </p:nvPr>
        </p:nvSpPr>
        <p:spPr>
          <a:xfrm>
            <a:off x="981725" y="2252550"/>
            <a:ext cx="77445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GROUP BY with SUM&amp;AVG Functions</a:t>
            </a:r>
            <a:endParaRPr sz="3600">
              <a:solidFill>
                <a:srgbClr val="741B47"/>
              </a:solidFill>
              <a:latin typeface="Raleway Medium"/>
              <a:ea typeface="Raleway Medium"/>
              <a:cs typeface="Raleway Medium"/>
              <a:sym typeface="Raleway Medium"/>
            </a:endParaRPr>
          </a:p>
        </p:txBody>
      </p:sp>
      <p:sp>
        <p:nvSpPr>
          <p:cNvPr id="1108" name="Google Shape;1108;p14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00" name="Google Shape;200;p33"/>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Types of Database Management System</a:t>
            </a:r>
            <a:endParaRPr sz="2800">
              <a:solidFill>
                <a:srgbClr val="741B47"/>
              </a:solidFill>
              <a:latin typeface="Raleway"/>
              <a:ea typeface="Raleway"/>
              <a:cs typeface="Raleway"/>
              <a:sym typeface="Raleway"/>
            </a:endParaRPr>
          </a:p>
          <a:p>
            <a:pPr indent="0" lvl="0" marL="0" rtl="0" algn="l">
              <a:lnSpc>
                <a:spcPct val="110000"/>
              </a:lnSpc>
              <a:spcBef>
                <a:spcPts val="0"/>
              </a:spcBef>
              <a:spcAft>
                <a:spcPts val="0"/>
              </a:spcAft>
              <a:buSzPts val="4800"/>
              <a:buNone/>
            </a:pPr>
            <a:r>
              <a:t/>
            </a:r>
            <a:endParaRPr sz="3600">
              <a:solidFill>
                <a:srgbClr val="3A3F50"/>
              </a:solidFill>
              <a:latin typeface="Raleway"/>
              <a:ea typeface="Raleway"/>
              <a:cs typeface="Raleway"/>
              <a:sym typeface="Raleway"/>
            </a:endParaRPr>
          </a:p>
        </p:txBody>
      </p:sp>
      <p:pic>
        <p:nvPicPr>
          <p:cNvPr id="201" name="Google Shape;201;p33"/>
          <p:cNvPicPr preferRelativeResize="0"/>
          <p:nvPr/>
        </p:nvPicPr>
        <p:blipFill rotWithShape="1">
          <a:blip r:embed="rId3">
            <a:alphaModFix/>
          </a:blip>
          <a:srcRect b="0" l="0" r="0" t="0"/>
          <a:stretch/>
        </p:blipFill>
        <p:spPr>
          <a:xfrm>
            <a:off x="2369850" y="592950"/>
            <a:ext cx="4782950" cy="2693375"/>
          </a:xfrm>
          <a:prstGeom prst="rect">
            <a:avLst/>
          </a:prstGeom>
          <a:noFill/>
          <a:ln>
            <a:noFill/>
          </a:ln>
        </p:spPr>
      </p:pic>
      <p:cxnSp>
        <p:nvCxnSpPr>
          <p:cNvPr id="202" name="Google Shape;202;p33"/>
          <p:cNvCxnSpPr/>
          <p:nvPr/>
        </p:nvCxnSpPr>
        <p:spPr>
          <a:xfrm>
            <a:off x="4458900" y="783900"/>
            <a:ext cx="0" cy="3575700"/>
          </a:xfrm>
          <a:prstGeom prst="straightConnector1">
            <a:avLst/>
          </a:prstGeom>
          <a:noFill/>
          <a:ln cap="flat" cmpd="sng" w="9525">
            <a:solidFill>
              <a:schemeClr val="dk2"/>
            </a:solidFill>
            <a:prstDash val="solid"/>
            <a:round/>
            <a:headEnd len="sm" w="sm" type="none"/>
            <a:tailEnd len="sm" w="sm" type="none"/>
          </a:ln>
        </p:spPr>
      </p:cxnSp>
      <p:pic>
        <p:nvPicPr>
          <p:cNvPr id="203" name="Google Shape;203;p33"/>
          <p:cNvPicPr preferRelativeResize="0"/>
          <p:nvPr/>
        </p:nvPicPr>
        <p:blipFill rotWithShape="1">
          <a:blip r:embed="rId4">
            <a:alphaModFix/>
          </a:blip>
          <a:srcRect b="0" l="0" r="0" t="0"/>
          <a:stretch/>
        </p:blipFill>
        <p:spPr>
          <a:xfrm>
            <a:off x="152260" y="2632050"/>
            <a:ext cx="2859024" cy="1918500"/>
          </a:xfrm>
          <a:prstGeom prst="rect">
            <a:avLst/>
          </a:prstGeom>
          <a:noFill/>
          <a:ln>
            <a:noFill/>
          </a:ln>
        </p:spPr>
      </p:pic>
      <p:pic>
        <p:nvPicPr>
          <p:cNvPr id="204" name="Google Shape;204;p33"/>
          <p:cNvPicPr preferRelativeResize="0"/>
          <p:nvPr/>
        </p:nvPicPr>
        <p:blipFill rotWithShape="1">
          <a:blip r:embed="rId5">
            <a:alphaModFix/>
          </a:blip>
          <a:srcRect b="0" l="0" r="0" t="0"/>
          <a:stretch/>
        </p:blipFill>
        <p:spPr>
          <a:xfrm>
            <a:off x="6594350" y="1944350"/>
            <a:ext cx="2511575" cy="2535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14" name="Google Shape;1114;p141"/>
          <p:cNvSpPr txBox="1"/>
          <p:nvPr>
            <p:ph type="title"/>
          </p:nvPr>
        </p:nvSpPr>
        <p:spPr>
          <a:xfrm>
            <a:off x="378925" y="173800"/>
            <a:ext cx="8442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800">
                <a:solidFill>
                  <a:srgbClr val="741B47"/>
                </a:solidFill>
                <a:latin typeface="Raleway Medium"/>
                <a:ea typeface="Raleway Medium"/>
                <a:cs typeface="Raleway Medium"/>
                <a:sym typeface="Raleway Medium"/>
              </a:rPr>
              <a:t>GROUP BY with SUM&amp;AVG Functions</a:t>
            </a:r>
            <a:endParaRPr sz="3800">
              <a:solidFill>
                <a:srgbClr val="419DD3"/>
              </a:solidFill>
              <a:latin typeface="Raleway Medium"/>
              <a:ea typeface="Raleway Medium"/>
              <a:cs typeface="Raleway Medium"/>
              <a:sym typeface="Raleway Medium"/>
            </a:endParaRPr>
          </a:p>
        </p:txBody>
      </p:sp>
      <p:sp>
        <p:nvSpPr>
          <p:cNvPr id="1115" name="Google Shape;1115;p141"/>
          <p:cNvSpPr txBox="1"/>
          <p:nvPr/>
        </p:nvSpPr>
        <p:spPr>
          <a:xfrm>
            <a:off x="682525" y="906075"/>
            <a:ext cx="81390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highlight>
                  <a:srgbClr val="FFFFFF"/>
                </a:highlight>
                <a:latin typeface="Arial"/>
                <a:ea typeface="Arial"/>
                <a:cs typeface="Arial"/>
                <a:sym typeface="Arial"/>
              </a:rPr>
              <a:t>Let’s calculate the total salaries of each group (gender).</a:t>
            </a:r>
            <a:endParaRPr b="0" i="0" sz="2400" u="none" cap="none" strike="noStrike">
              <a:solidFill>
                <a:srgbClr val="000000"/>
              </a:solidFill>
              <a:latin typeface="Barlow Light"/>
              <a:ea typeface="Barlow Light"/>
              <a:cs typeface="Barlow Light"/>
              <a:sym typeface="Barlow Light"/>
            </a:endParaRPr>
          </a:p>
        </p:txBody>
      </p:sp>
      <p:pic>
        <p:nvPicPr>
          <p:cNvPr id="1116" name="Google Shape;1116;p141"/>
          <p:cNvPicPr preferRelativeResize="0"/>
          <p:nvPr/>
        </p:nvPicPr>
        <p:blipFill rotWithShape="1">
          <a:blip r:embed="rId3">
            <a:alphaModFix/>
          </a:blip>
          <a:srcRect b="0" l="0" r="0" t="0"/>
          <a:stretch/>
        </p:blipFill>
        <p:spPr>
          <a:xfrm>
            <a:off x="152401" y="1737923"/>
            <a:ext cx="3476932" cy="1667654"/>
          </a:xfrm>
          <a:prstGeom prst="rect">
            <a:avLst/>
          </a:prstGeom>
          <a:noFill/>
          <a:ln>
            <a:noFill/>
          </a:ln>
        </p:spPr>
      </p:pic>
      <p:sp>
        <p:nvSpPr>
          <p:cNvPr id="1117" name="Google Shape;1117;p141"/>
          <p:cNvSpPr txBox="1"/>
          <p:nvPr/>
        </p:nvSpPr>
        <p:spPr>
          <a:xfrm>
            <a:off x="3829050" y="1737923"/>
            <a:ext cx="5391150" cy="1264471"/>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gender, </a:t>
            </a:r>
            <a:r>
              <a:rPr b="1" i="0" lang="tr-TR" sz="2000" u="none" cap="none" strike="noStrike">
                <a:solidFill>
                  <a:srgbClr val="202122"/>
                </a:solidFill>
                <a:latin typeface="Arial"/>
                <a:ea typeface="Arial"/>
                <a:cs typeface="Arial"/>
                <a:sym typeface="Arial"/>
              </a:rPr>
              <a:t>SUM</a:t>
            </a:r>
            <a:r>
              <a:rPr b="0" i="0" lang="tr-TR" sz="2000" u="none" cap="none" strike="noStrike">
                <a:solidFill>
                  <a:srgbClr val="202122"/>
                </a:solidFill>
                <a:latin typeface="Arial"/>
                <a:ea typeface="Arial"/>
                <a:cs typeface="Arial"/>
                <a:sym typeface="Arial"/>
              </a:rPr>
              <a:t> (salary) </a:t>
            </a:r>
            <a:r>
              <a:rPr b="1" i="0" lang="tr-TR" sz="2000" u="none" cap="none" strike="noStrike">
                <a:solidFill>
                  <a:srgbClr val="202122"/>
                </a:solidFill>
                <a:latin typeface="Arial"/>
                <a:ea typeface="Arial"/>
                <a:cs typeface="Arial"/>
                <a:sym typeface="Arial"/>
              </a:rPr>
              <a:t>AS</a:t>
            </a:r>
            <a:r>
              <a:rPr b="0" i="0" lang="tr-TR" sz="2000" u="none" cap="none" strike="noStrike">
                <a:solidFill>
                  <a:srgbClr val="202122"/>
                </a:solidFill>
                <a:latin typeface="Arial"/>
                <a:ea typeface="Arial"/>
                <a:cs typeface="Arial"/>
                <a:sym typeface="Arial"/>
              </a:rPr>
              <a:t> totalsalary,</a:t>
            </a:r>
            <a:endParaRPr/>
          </a:p>
          <a:p>
            <a:pPr indent="0" lvl="0" marL="0" marR="0" rtl="0" algn="l">
              <a:lnSpc>
                <a:spcPct val="150000"/>
              </a:lnSpc>
              <a:spcBef>
                <a:spcPts val="0"/>
              </a:spcBef>
              <a:spcAft>
                <a:spcPts val="0"/>
              </a:spcAft>
              <a:buNone/>
            </a:pPr>
            <a:r>
              <a:rPr b="0" i="0" lang="tr-TR" sz="2000" u="none" cap="none" strike="noStrike">
                <a:solidFill>
                  <a:srgbClr val="202122"/>
                </a:solidFill>
                <a:latin typeface="Arial"/>
                <a:ea typeface="Arial"/>
                <a:cs typeface="Arial"/>
                <a:sym typeface="Arial"/>
              </a:rPr>
              <a:t>		   </a:t>
            </a:r>
            <a:r>
              <a:rPr b="1" i="0" lang="tr-TR" sz="2000" u="none" cap="none" strike="noStrike">
                <a:solidFill>
                  <a:srgbClr val="202122"/>
                </a:solidFill>
                <a:latin typeface="Arial"/>
                <a:ea typeface="Arial"/>
                <a:cs typeface="Arial"/>
                <a:sym typeface="Arial"/>
              </a:rPr>
              <a:t>AVG</a:t>
            </a:r>
            <a:r>
              <a:rPr b="0" i="0" lang="tr-TR" sz="2000" u="none" cap="none" strike="noStrike">
                <a:solidFill>
                  <a:srgbClr val="202122"/>
                </a:solidFill>
                <a:latin typeface="Arial"/>
                <a:ea typeface="Arial"/>
                <a:cs typeface="Arial"/>
                <a:sym typeface="Arial"/>
              </a:rPr>
              <a:t> (salary) </a:t>
            </a:r>
            <a:r>
              <a:rPr b="1" i="0" lang="tr-TR" sz="2000" u="none" cap="none" strike="noStrike">
                <a:solidFill>
                  <a:srgbClr val="202122"/>
                </a:solidFill>
                <a:latin typeface="Arial"/>
                <a:ea typeface="Arial"/>
                <a:cs typeface="Arial"/>
                <a:sym typeface="Arial"/>
              </a:rPr>
              <a:t>AS</a:t>
            </a:r>
            <a:r>
              <a:rPr b="0" i="0" lang="tr-TR" sz="2000" u="none" cap="none" strike="noStrike">
                <a:solidFill>
                  <a:srgbClr val="202122"/>
                </a:solidFill>
                <a:latin typeface="Arial"/>
                <a:ea typeface="Arial"/>
                <a:cs typeface="Arial"/>
                <a:sym typeface="Arial"/>
              </a:rPr>
              <a:t> avgsalary  </a:t>
            </a: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000" u="none" cap="none" strike="noStrike">
                <a:solidFill>
                  <a:srgbClr val="202122"/>
                </a:solidFill>
                <a:latin typeface="Arial"/>
                <a:ea typeface="Arial"/>
                <a:cs typeface="Arial"/>
                <a:sym typeface="Arial"/>
              </a:rPr>
              <a:t>GROUP BY </a:t>
            </a:r>
            <a:r>
              <a:rPr b="0" i="0" lang="tr-TR" sz="2000" u="none" cap="none" strike="noStrike">
                <a:solidFill>
                  <a:srgbClr val="202122"/>
                </a:solidFill>
                <a:latin typeface="Arial"/>
                <a:ea typeface="Arial"/>
                <a:cs typeface="Arial"/>
                <a:sym typeface="Arial"/>
              </a:rPr>
              <a:t>gender;</a:t>
            </a:r>
            <a:endParaRPr/>
          </a:p>
        </p:txBody>
      </p:sp>
      <p:pic>
        <p:nvPicPr>
          <p:cNvPr id="1118" name="Google Shape;1118;p141"/>
          <p:cNvPicPr preferRelativeResize="0"/>
          <p:nvPr/>
        </p:nvPicPr>
        <p:blipFill rotWithShape="1">
          <a:blip r:embed="rId4">
            <a:alphaModFix/>
          </a:blip>
          <a:srcRect b="0" l="0" r="0" t="0"/>
          <a:stretch/>
        </p:blipFill>
        <p:spPr>
          <a:xfrm>
            <a:off x="4131738" y="3806161"/>
            <a:ext cx="3700412" cy="101348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4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sz="3400"/>
              <a:t>Query Time</a:t>
            </a:r>
            <a:endParaRPr sz="3400"/>
          </a:p>
        </p:txBody>
      </p:sp>
      <p:pic>
        <p:nvPicPr>
          <p:cNvPr id="1124" name="Google Shape;1124;p142"/>
          <p:cNvPicPr preferRelativeResize="0"/>
          <p:nvPr/>
        </p:nvPicPr>
        <p:blipFill rotWithShape="1">
          <a:blip r:embed="rId3">
            <a:alphaModFix/>
          </a:blip>
          <a:srcRect b="0" l="0" r="0" t="0"/>
          <a:stretch/>
        </p:blipFill>
        <p:spPr>
          <a:xfrm>
            <a:off x="5333500" y="1760450"/>
            <a:ext cx="1419775" cy="1622600"/>
          </a:xfrm>
          <a:prstGeom prst="rect">
            <a:avLst/>
          </a:prstGeom>
          <a:noFill/>
          <a:ln>
            <a:noFill/>
          </a:ln>
        </p:spPr>
      </p:pic>
      <p:pic>
        <p:nvPicPr>
          <p:cNvPr id="1125" name="Google Shape;1125;p142"/>
          <p:cNvPicPr preferRelativeResize="0"/>
          <p:nvPr/>
        </p:nvPicPr>
        <p:blipFill rotWithShape="1">
          <a:blip r:embed="rId4">
            <a:alphaModFix/>
          </a:blip>
          <a:srcRect b="0" l="0" r="0" t="0"/>
          <a:stretch/>
        </p:blipFill>
        <p:spPr>
          <a:xfrm>
            <a:off x="5048188" y="1000650"/>
            <a:ext cx="1990401" cy="19904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43"/>
          <p:cNvSpPr txBox="1"/>
          <p:nvPr>
            <p:ph idx="12" type="sldNum"/>
          </p:nvPr>
        </p:nvSpPr>
        <p:spPr>
          <a:xfrm>
            <a:off x="8941125" y="4903875"/>
            <a:ext cx="1647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31" name="Google Shape;1131;p143"/>
          <p:cNvSpPr txBox="1"/>
          <p:nvPr/>
        </p:nvSpPr>
        <p:spPr>
          <a:xfrm>
            <a:off x="2725625" y="117225"/>
            <a:ext cx="3443700" cy="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409CD1"/>
                </a:solidFill>
                <a:latin typeface="Raleway"/>
                <a:ea typeface="Raleway"/>
                <a:cs typeface="Raleway"/>
                <a:sym typeface="Raleway"/>
              </a:rPr>
              <a:t>Entity Relationship Diagram</a:t>
            </a:r>
            <a:endParaRPr b="1" i="0" sz="1800" u="none" cap="none" strike="noStrike">
              <a:solidFill>
                <a:srgbClr val="409CD1"/>
              </a:solidFill>
              <a:latin typeface="Raleway"/>
              <a:ea typeface="Raleway"/>
              <a:cs typeface="Raleway"/>
              <a:sym typeface="Raleway"/>
            </a:endParaRPr>
          </a:p>
        </p:txBody>
      </p:sp>
      <p:grpSp>
        <p:nvGrpSpPr>
          <p:cNvPr id="1132" name="Google Shape;1132;p143"/>
          <p:cNvGrpSpPr/>
          <p:nvPr/>
        </p:nvGrpSpPr>
        <p:grpSpPr>
          <a:xfrm>
            <a:off x="597913" y="547750"/>
            <a:ext cx="7699126" cy="3846650"/>
            <a:chOff x="597913" y="547750"/>
            <a:chExt cx="7699126" cy="3846650"/>
          </a:xfrm>
        </p:grpSpPr>
        <p:pic>
          <p:nvPicPr>
            <p:cNvPr id="1133" name="Google Shape;1133;p143"/>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34" name="Google Shape;1134;p143"/>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4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140" name="Google Shape;1140;p144"/>
          <p:cNvSpPr txBox="1"/>
          <p:nvPr/>
        </p:nvSpPr>
        <p:spPr>
          <a:xfrm>
            <a:off x="219800" y="175925"/>
            <a:ext cx="8206200" cy="1348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Write a query that returns the track name using tracks table. </a:t>
            </a:r>
            <a:endParaRPr b="0" i="0" sz="3600" u="none" cap="none" strike="noStrike">
              <a:solidFill>
                <a:srgbClr val="000000"/>
              </a:solidFill>
              <a:latin typeface="Raleway Light"/>
              <a:ea typeface="Raleway Light"/>
              <a:cs typeface="Raleway Light"/>
              <a:sym typeface="Raleway Light"/>
            </a:endParaRPr>
          </a:p>
        </p:txBody>
      </p:sp>
      <p:grpSp>
        <p:nvGrpSpPr>
          <p:cNvPr id="1141" name="Google Shape;1141;p144"/>
          <p:cNvGrpSpPr/>
          <p:nvPr/>
        </p:nvGrpSpPr>
        <p:grpSpPr>
          <a:xfrm>
            <a:off x="1360684" y="1524131"/>
            <a:ext cx="6166230" cy="3135789"/>
            <a:chOff x="597913" y="547750"/>
            <a:chExt cx="7699126" cy="3846650"/>
          </a:xfrm>
        </p:grpSpPr>
        <p:pic>
          <p:nvPicPr>
            <p:cNvPr id="1142" name="Google Shape;1142;p144"/>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43" name="Google Shape;1143;p144"/>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49" name="Google Shape;1149;p145"/>
          <p:cNvSpPr txBox="1"/>
          <p:nvPr/>
        </p:nvSpPr>
        <p:spPr>
          <a:xfrm>
            <a:off x="219800" y="175925"/>
            <a:ext cx="8206200" cy="1348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Write a query that returns track name and its composer using tracks table.  </a:t>
            </a:r>
            <a:endParaRPr b="0" i="0" sz="3600" u="none" cap="none" strike="noStrike">
              <a:solidFill>
                <a:srgbClr val="000000"/>
              </a:solidFill>
              <a:latin typeface="Raleway Light"/>
              <a:ea typeface="Raleway Light"/>
              <a:cs typeface="Raleway Light"/>
              <a:sym typeface="Raleway Light"/>
            </a:endParaRPr>
          </a:p>
        </p:txBody>
      </p:sp>
      <p:grpSp>
        <p:nvGrpSpPr>
          <p:cNvPr id="1150" name="Google Shape;1150;p145"/>
          <p:cNvGrpSpPr/>
          <p:nvPr/>
        </p:nvGrpSpPr>
        <p:grpSpPr>
          <a:xfrm>
            <a:off x="1360684" y="1524131"/>
            <a:ext cx="6166230" cy="3135789"/>
            <a:chOff x="597913" y="547750"/>
            <a:chExt cx="7699126" cy="3846650"/>
          </a:xfrm>
        </p:grpSpPr>
        <p:pic>
          <p:nvPicPr>
            <p:cNvPr id="1151" name="Google Shape;1151;p145"/>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52" name="Google Shape;1152;p145"/>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4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8" name="Google Shape;1158;p146"/>
          <p:cNvSpPr txBox="1"/>
          <p:nvPr/>
        </p:nvSpPr>
        <p:spPr>
          <a:xfrm>
            <a:off x="219800" y="175925"/>
            <a:ext cx="8206200" cy="1348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Write a query that returns all columns of albums table.</a:t>
            </a:r>
            <a:endParaRPr b="0" i="0" sz="3600" u="none" cap="none" strike="noStrike">
              <a:solidFill>
                <a:srgbClr val="000000"/>
              </a:solidFill>
              <a:latin typeface="Raleway Light"/>
              <a:ea typeface="Raleway Light"/>
              <a:cs typeface="Raleway Light"/>
              <a:sym typeface="Raleway Light"/>
            </a:endParaRPr>
          </a:p>
        </p:txBody>
      </p:sp>
      <p:grpSp>
        <p:nvGrpSpPr>
          <p:cNvPr id="1159" name="Google Shape;1159;p146"/>
          <p:cNvGrpSpPr/>
          <p:nvPr/>
        </p:nvGrpSpPr>
        <p:grpSpPr>
          <a:xfrm>
            <a:off x="1360697" y="1524131"/>
            <a:ext cx="6166230" cy="3165023"/>
            <a:chOff x="597913" y="547750"/>
            <a:chExt cx="7699126" cy="3846650"/>
          </a:xfrm>
        </p:grpSpPr>
        <p:pic>
          <p:nvPicPr>
            <p:cNvPr id="1160" name="Google Shape;1160;p146"/>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61" name="Google Shape;1161;p146"/>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4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67" name="Google Shape;1167;p147"/>
          <p:cNvSpPr txBox="1"/>
          <p:nvPr/>
        </p:nvSpPr>
        <p:spPr>
          <a:xfrm>
            <a:off x="468900" y="205250"/>
            <a:ext cx="8206200" cy="1348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Write a query that returns columns of tracks table.</a:t>
            </a:r>
            <a:endParaRPr b="0" i="0" sz="3600" u="none" cap="none" strike="noStrike">
              <a:solidFill>
                <a:srgbClr val="000000"/>
              </a:solidFill>
              <a:latin typeface="Raleway Light"/>
              <a:ea typeface="Raleway Light"/>
              <a:cs typeface="Raleway Light"/>
              <a:sym typeface="Raleway Light"/>
            </a:endParaRPr>
          </a:p>
        </p:txBody>
      </p:sp>
      <p:grpSp>
        <p:nvGrpSpPr>
          <p:cNvPr id="1168" name="Google Shape;1168;p147"/>
          <p:cNvGrpSpPr/>
          <p:nvPr/>
        </p:nvGrpSpPr>
        <p:grpSpPr>
          <a:xfrm>
            <a:off x="1394997" y="1553456"/>
            <a:ext cx="6166230" cy="3165023"/>
            <a:chOff x="597913" y="547750"/>
            <a:chExt cx="7699126" cy="3846650"/>
          </a:xfrm>
        </p:grpSpPr>
        <p:pic>
          <p:nvPicPr>
            <p:cNvPr id="1169" name="Google Shape;1169;p147"/>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70" name="Google Shape;1170;p147"/>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4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76" name="Google Shape;1176;p148"/>
          <p:cNvSpPr txBox="1"/>
          <p:nvPr/>
        </p:nvSpPr>
        <p:spPr>
          <a:xfrm>
            <a:off x="468900" y="205250"/>
            <a:ext cx="8206200" cy="12435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Find the name of composers of each track using tracks table. </a:t>
            </a:r>
            <a:endParaRPr b="0" i="0" sz="3600" u="none" cap="none" strike="noStrike">
              <a:solidFill>
                <a:srgbClr val="000000"/>
              </a:solidFill>
              <a:latin typeface="Raleway Light"/>
              <a:ea typeface="Raleway Light"/>
              <a:cs typeface="Raleway Light"/>
              <a:sym typeface="Raleway Light"/>
            </a:endParaRPr>
          </a:p>
        </p:txBody>
      </p:sp>
      <p:grpSp>
        <p:nvGrpSpPr>
          <p:cNvPr id="1177" name="Google Shape;1177;p148"/>
          <p:cNvGrpSpPr/>
          <p:nvPr/>
        </p:nvGrpSpPr>
        <p:grpSpPr>
          <a:xfrm>
            <a:off x="1386422" y="1448756"/>
            <a:ext cx="6166230" cy="3165023"/>
            <a:chOff x="597913" y="547750"/>
            <a:chExt cx="7699126" cy="3846650"/>
          </a:xfrm>
        </p:grpSpPr>
        <p:pic>
          <p:nvPicPr>
            <p:cNvPr id="1178" name="Google Shape;1178;p148"/>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79" name="Google Shape;1179;p148"/>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4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85" name="Google Shape;1185;p149"/>
          <p:cNvSpPr txBox="1"/>
          <p:nvPr/>
        </p:nvSpPr>
        <p:spPr>
          <a:xfrm>
            <a:off x="468900" y="205250"/>
            <a:ext cx="8206200" cy="1348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rgbClr val="000000"/>
                </a:solidFill>
                <a:latin typeface="Raleway Light"/>
                <a:ea typeface="Raleway Light"/>
                <a:cs typeface="Raleway Light"/>
                <a:sym typeface="Raleway Light"/>
              </a:rPr>
              <a:t>Write a query that return distinct AlbumId, MediaTypeId pair</a:t>
            </a:r>
            <a:endParaRPr b="0" i="0" sz="3600" u="none" cap="none" strike="noStrike">
              <a:solidFill>
                <a:srgbClr val="000000"/>
              </a:solidFill>
              <a:latin typeface="Raleway Light"/>
              <a:ea typeface="Raleway Light"/>
              <a:cs typeface="Raleway Light"/>
              <a:sym typeface="Raleway Light"/>
            </a:endParaRPr>
          </a:p>
        </p:txBody>
      </p:sp>
      <p:grpSp>
        <p:nvGrpSpPr>
          <p:cNvPr id="1186" name="Google Shape;1186;p149"/>
          <p:cNvGrpSpPr/>
          <p:nvPr/>
        </p:nvGrpSpPr>
        <p:grpSpPr>
          <a:xfrm>
            <a:off x="1437872" y="1553456"/>
            <a:ext cx="6166230" cy="3165023"/>
            <a:chOff x="597913" y="547750"/>
            <a:chExt cx="7699126" cy="3846650"/>
          </a:xfrm>
        </p:grpSpPr>
        <p:pic>
          <p:nvPicPr>
            <p:cNvPr id="1187" name="Google Shape;1187;p149"/>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88" name="Google Shape;1188;p149"/>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50"/>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94" name="Google Shape;1194;p150"/>
          <p:cNvSpPr txBox="1"/>
          <p:nvPr/>
        </p:nvSpPr>
        <p:spPr>
          <a:xfrm>
            <a:off x="468900" y="205250"/>
            <a:ext cx="8206200" cy="7119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tr-TR" sz="3000" u="none" cap="none" strike="noStrike">
                <a:solidFill>
                  <a:srgbClr val="000000"/>
                </a:solidFill>
                <a:latin typeface="Raleway Light"/>
                <a:ea typeface="Raleway Light"/>
                <a:cs typeface="Raleway Light"/>
                <a:sym typeface="Raleway Light"/>
              </a:rPr>
              <a:t>Find the track names of Jimi Hendrix.</a:t>
            </a:r>
            <a:endParaRPr b="0" i="0" sz="3000" u="none" cap="none" strike="noStrike">
              <a:solidFill>
                <a:srgbClr val="000000"/>
              </a:solidFill>
              <a:latin typeface="Raleway Light"/>
              <a:ea typeface="Raleway Light"/>
              <a:cs typeface="Raleway Light"/>
              <a:sym typeface="Raleway Light"/>
            </a:endParaRPr>
          </a:p>
        </p:txBody>
      </p:sp>
      <p:grpSp>
        <p:nvGrpSpPr>
          <p:cNvPr id="1195" name="Google Shape;1195;p150"/>
          <p:cNvGrpSpPr/>
          <p:nvPr/>
        </p:nvGrpSpPr>
        <p:grpSpPr>
          <a:xfrm>
            <a:off x="1480723" y="917143"/>
            <a:ext cx="5754327" cy="2892681"/>
            <a:chOff x="597913" y="547750"/>
            <a:chExt cx="7699126" cy="3846650"/>
          </a:xfrm>
        </p:grpSpPr>
        <p:pic>
          <p:nvPicPr>
            <p:cNvPr id="1196" name="Google Shape;1196;p150"/>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197" name="Google Shape;1197;p150"/>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210" name="Google Shape;210;p34"/>
          <p:cNvPicPr preferRelativeResize="0"/>
          <p:nvPr/>
        </p:nvPicPr>
        <p:blipFill rotWithShape="1">
          <a:blip r:embed="rId3">
            <a:alphaModFix/>
          </a:blip>
          <a:srcRect b="0" l="0" r="0" t="0"/>
          <a:stretch/>
        </p:blipFill>
        <p:spPr>
          <a:xfrm>
            <a:off x="3583413" y="881125"/>
            <a:ext cx="1977175" cy="934000"/>
          </a:xfrm>
          <a:prstGeom prst="rect">
            <a:avLst/>
          </a:prstGeom>
          <a:noFill/>
          <a:ln>
            <a:noFill/>
          </a:ln>
        </p:spPr>
      </p:pic>
      <p:sp>
        <p:nvSpPr>
          <p:cNvPr id="211" name="Google Shape;211;p34"/>
          <p:cNvSpPr txBox="1"/>
          <p:nvPr/>
        </p:nvSpPr>
        <p:spPr>
          <a:xfrm>
            <a:off x="969275" y="2030550"/>
            <a:ext cx="7506600" cy="13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Raleway"/>
                <a:ea typeface="Raleway"/>
                <a:cs typeface="Raleway"/>
                <a:sym typeface="Raleway"/>
              </a:rPr>
              <a:t>“SQLite is a C-language library that implements a small, fast, self-contained, serverless, high-reliability, full-featured, SQL database engine. SQLite is the </a:t>
            </a:r>
            <a:r>
              <a:rPr b="1" i="0" lang="tr-TR" sz="1600" u="none" cap="none" strike="noStrike">
                <a:solidFill>
                  <a:srgbClr val="85200C"/>
                </a:solidFill>
                <a:latin typeface="Raleway"/>
                <a:ea typeface="Raleway"/>
                <a:cs typeface="Raleway"/>
                <a:sym typeface="Raleway"/>
              </a:rPr>
              <a:t>most used database engine</a:t>
            </a:r>
            <a:r>
              <a:rPr b="0" i="0" lang="tr-TR" sz="1600" u="none" cap="none" strike="noStrike">
                <a:solidFill>
                  <a:srgbClr val="000000"/>
                </a:solidFill>
                <a:latin typeface="Raleway"/>
                <a:ea typeface="Raleway"/>
                <a:cs typeface="Raleway"/>
                <a:sym typeface="Raleway"/>
              </a:rPr>
              <a:t> in the world. SQLite is built into </a:t>
            </a:r>
            <a:r>
              <a:rPr b="1" i="0" lang="tr-TR" sz="1600" u="none" cap="none" strike="noStrike">
                <a:solidFill>
                  <a:srgbClr val="A61C00"/>
                </a:solidFill>
                <a:latin typeface="Raleway"/>
                <a:ea typeface="Raleway"/>
                <a:cs typeface="Raleway"/>
                <a:sym typeface="Raleway"/>
              </a:rPr>
              <a:t>all mobile phones</a:t>
            </a:r>
            <a:r>
              <a:rPr b="0" i="0" lang="tr-TR" sz="1600" u="none" cap="none" strike="noStrike">
                <a:solidFill>
                  <a:srgbClr val="000000"/>
                </a:solidFill>
                <a:latin typeface="Raleway"/>
                <a:ea typeface="Raleway"/>
                <a:cs typeface="Raleway"/>
                <a:sym typeface="Raleway"/>
              </a:rPr>
              <a:t> and </a:t>
            </a:r>
            <a:r>
              <a:rPr b="1" i="0" lang="tr-TR" sz="1600" u="none" cap="none" strike="noStrike">
                <a:solidFill>
                  <a:srgbClr val="A61C00"/>
                </a:solidFill>
                <a:latin typeface="Raleway"/>
                <a:ea typeface="Raleway"/>
                <a:cs typeface="Raleway"/>
                <a:sym typeface="Raleway"/>
              </a:rPr>
              <a:t>most computers</a:t>
            </a:r>
            <a:r>
              <a:rPr b="0" i="0" lang="tr-TR" sz="1600" u="none" cap="none" strike="noStrike">
                <a:solidFill>
                  <a:srgbClr val="000000"/>
                </a:solidFill>
                <a:latin typeface="Raleway"/>
                <a:ea typeface="Raleway"/>
                <a:cs typeface="Raleway"/>
                <a:sym typeface="Raleway"/>
              </a:rPr>
              <a:t> and comes bundled inside countless other applications that people use every day.”</a:t>
            </a:r>
            <a:endParaRPr b="0" i="0" sz="1600" u="none" cap="none" strike="noStrike">
              <a:solidFill>
                <a:srgbClr val="000000"/>
              </a:solidFill>
              <a:latin typeface="Raleway"/>
              <a:ea typeface="Raleway"/>
              <a:cs typeface="Raleway"/>
              <a:sym typeface="Raleway"/>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51"/>
          <p:cNvSpPr txBox="1"/>
          <p:nvPr>
            <p:ph idx="12" type="sldNum"/>
          </p:nvPr>
        </p:nvSpPr>
        <p:spPr>
          <a:xfrm>
            <a:off x="8898250" y="4903875"/>
            <a:ext cx="207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03" name="Google Shape;1203;p151"/>
          <p:cNvSpPr txBox="1"/>
          <p:nvPr/>
        </p:nvSpPr>
        <p:spPr>
          <a:xfrm>
            <a:off x="468900" y="205250"/>
            <a:ext cx="8206200" cy="11493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tr-TR" sz="3000" u="none" cap="none" strike="noStrike">
                <a:solidFill>
                  <a:srgbClr val="000000"/>
                </a:solidFill>
                <a:latin typeface="Raleway Light"/>
                <a:ea typeface="Raleway Light"/>
                <a:cs typeface="Raleway Light"/>
                <a:sym typeface="Raleway Light"/>
              </a:rPr>
              <a:t>Find all the info of the invoices of which total amount is greater than $10.</a:t>
            </a:r>
            <a:endParaRPr b="0" i="0" sz="3000" u="none" cap="none" strike="noStrike">
              <a:solidFill>
                <a:srgbClr val="000000"/>
              </a:solidFill>
              <a:latin typeface="Raleway Light"/>
              <a:ea typeface="Raleway Light"/>
              <a:cs typeface="Raleway Light"/>
              <a:sym typeface="Raleway Light"/>
            </a:endParaRPr>
          </a:p>
        </p:txBody>
      </p:sp>
      <p:grpSp>
        <p:nvGrpSpPr>
          <p:cNvPr id="1204" name="Google Shape;1204;p151"/>
          <p:cNvGrpSpPr/>
          <p:nvPr/>
        </p:nvGrpSpPr>
        <p:grpSpPr>
          <a:xfrm>
            <a:off x="1285878" y="1354429"/>
            <a:ext cx="6043814" cy="3326198"/>
            <a:chOff x="597913" y="547750"/>
            <a:chExt cx="7699126" cy="3846650"/>
          </a:xfrm>
        </p:grpSpPr>
        <p:pic>
          <p:nvPicPr>
            <p:cNvPr id="1205" name="Google Shape;1205;p151"/>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06" name="Google Shape;1206;p151"/>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52"/>
          <p:cNvSpPr txBox="1"/>
          <p:nvPr>
            <p:ph idx="12" type="sldNum"/>
          </p:nvPr>
        </p:nvSpPr>
        <p:spPr>
          <a:xfrm>
            <a:off x="8898250" y="4903875"/>
            <a:ext cx="207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2" name="Google Shape;1212;p152"/>
          <p:cNvSpPr txBox="1"/>
          <p:nvPr/>
        </p:nvSpPr>
        <p:spPr>
          <a:xfrm>
            <a:off x="306025" y="205250"/>
            <a:ext cx="8429400" cy="9519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Raleway Light"/>
                <a:ea typeface="Raleway Light"/>
                <a:cs typeface="Raleway Light"/>
                <a:sym typeface="Raleway Light"/>
              </a:rPr>
              <a:t>Find all the info of the invoices of which total amount is greater than $10. Just return the first 4 rows.</a:t>
            </a:r>
            <a:endParaRPr b="0" i="0" sz="2700" u="none" cap="none" strike="noStrike">
              <a:solidFill>
                <a:srgbClr val="000000"/>
              </a:solidFill>
              <a:latin typeface="Raleway Light"/>
              <a:ea typeface="Raleway Light"/>
              <a:cs typeface="Raleway Light"/>
              <a:sym typeface="Raleway Light"/>
            </a:endParaRPr>
          </a:p>
        </p:txBody>
      </p:sp>
      <p:grpSp>
        <p:nvGrpSpPr>
          <p:cNvPr id="1213" name="Google Shape;1213;p152"/>
          <p:cNvGrpSpPr/>
          <p:nvPr/>
        </p:nvGrpSpPr>
        <p:grpSpPr>
          <a:xfrm>
            <a:off x="1438458" y="1157162"/>
            <a:ext cx="6267088" cy="3549304"/>
            <a:chOff x="597913" y="547750"/>
            <a:chExt cx="7699126" cy="3846650"/>
          </a:xfrm>
        </p:grpSpPr>
        <p:pic>
          <p:nvPicPr>
            <p:cNvPr id="1214" name="Google Shape;1214;p152"/>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15" name="Google Shape;1215;p152"/>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5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21" name="Google Shape;1221;p153"/>
          <p:cNvSpPr txBox="1"/>
          <p:nvPr/>
        </p:nvSpPr>
        <p:spPr>
          <a:xfrm>
            <a:off x="468900" y="205250"/>
            <a:ext cx="8206200" cy="15483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Raleway Light"/>
                <a:ea typeface="Raleway Light"/>
                <a:cs typeface="Raleway Light"/>
                <a:sym typeface="Raleway Light"/>
              </a:rPr>
              <a:t>Find all the info of the invoices of which total amount is greater than $10. Then sort them by the total amount in descending order.</a:t>
            </a:r>
            <a:endParaRPr b="0" i="0" sz="3000" u="none" cap="none" strike="noStrike">
              <a:solidFill>
                <a:srgbClr val="000000"/>
              </a:solidFill>
              <a:latin typeface="Raleway Light"/>
              <a:ea typeface="Raleway Light"/>
              <a:cs typeface="Raleway Light"/>
              <a:sym typeface="Raleway Light"/>
            </a:endParaRPr>
          </a:p>
        </p:txBody>
      </p:sp>
      <p:grpSp>
        <p:nvGrpSpPr>
          <p:cNvPr id="1222" name="Google Shape;1222;p153"/>
          <p:cNvGrpSpPr/>
          <p:nvPr/>
        </p:nvGrpSpPr>
        <p:grpSpPr>
          <a:xfrm>
            <a:off x="1665199" y="1753550"/>
            <a:ext cx="5813610" cy="2906144"/>
            <a:chOff x="597913" y="547750"/>
            <a:chExt cx="7699126" cy="3846650"/>
          </a:xfrm>
        </p:grpSpPr>
        <p:pic>
          <p:nvPicPr>
            <p:cNvPr id="1223" name="Google Shape;1223;p153"/>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24" name="Google Shape;1224;p153"/>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5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30" name="Google Shape;1230;p154"/>
          <p:cNvSpPr txBox="1"/>
          <p:nvPr/>
        </p:nvSpPr>
        <p:spPr>
          <a:xfrm>
            <a:off x="125250" y="205250"/>
            <a:ext cx="8549700" cy="14922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Raleway Light"/>
                <a:ea typeface="Raleway Light"/>
                <a:cs typeface="Raleway Light"/>
                <a:sym typeface="Raleway Light"/>
              </a:rPr>
              <a:t>Find all the info of the invoices of which billing country is not USA. Then sort them by the total amount in ascending order.</a:t>
            </a:r>
            <a:endParaRPr b="0" i="0" sz="3000" u="none" cap="none" strike="noStrike">
              <a:solidFill>
                <a:srgbClr val="000000"/>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Raleway Light"/>
              <a:ea typeface="Raleway Light"/>
              <a:cs typeface="Raleway Light"/>
              <a:sym typeface="Raleway Light"/>
            </a:endParaRPr>
          </a:p>
        </p:txBody>
      </p:sp>
      <p:grpSp>
        <p:nvGrpSpPr>
          <p:cNvPr id="1231" name="Google Shape;1231;p154"/>
          <p:cNvGrpSpPr/>
          <p:nvPr/>
        </p:nvGrpSpPr>
        <p:grpSpPr>
          <a:xfrm>
            <a:off x="1665199" y="1753550"/>
            <a:ext cx="5813610" cy="2906144"/>
            <a:chOff x="597913" y="547750"/>
            <a:chExt cx="7699126" cy="3846650"/>
          </a:xfrm>
        </p:grpSpPr>
        <p:pic>
          <p:nvPicPr>
            <p:cNvPr id="1232" name="Google Shape;1232;p154"/>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33" name="Google Shape;1233;p154"/>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39" name="Google Shape;1239;p155"/>
          <p:cNvSpPr txBox="1"/>
          <p:nvPr/>
        </p:nvSpPr>
        <p:spPr>
          <a:xfrm>
            <a:off x="125250" y="137725"/>
            <a:ext cx="8549700" cy="9339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Raleway Light"/>
                <a:ea typeface="Raleway Light"/>
                <a:cs typeface="Raleway Light"/>
                <a:sym typeface="Raleway Light"/>
              </a:rPr>
              <a:t>Find the newest invoice date among the invoice dates between 2009 and 2011. </a:t>
            </a:r>
            <a:endParaRPr b="0" i="0" sz="2700" u="none" cap="none" strike="noStrike">
              <a:solidFill>
                <a:srgbClr val="000000"/>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Raleway Light"/>
                <a:ea typeface="Raleway Light"/>
                <a:cs typeface="Raleway Light"/>
                <a:sym typeface="Raleway Light"/>
              </a:rPr>
              <a:t>invoi</a:t>
            </a:r>
            <a:endParaRPr b="0" i="0" sz="3000" u="none" cap="none" strike="noStrike">
              <a:solidFill>
                <a:srgbClr val="000000"/>
              </a:solidFill>
              <a:latin typeface="Raleway Light"/>
              <a:ea typeface="Raleway Light"/>
              <a:cs typeface="Raleway Light"/>
              <a:sym typeface="Raleway Light"/>
            </a:endParaRPr>
          </a:p>
        </p:txBody>
      </p:sp>
      <p:grpSp>
        <p:nvGrpSpPr>
          <p:cNvPr id="1240" name="Google Shape;1240;p155"/>
          <p:cNvGrpSpPr/>
          <p:nvPr/>
        </p:nvGrpSpPr>
        <p:grpSpPr>
          <a:xfrm>
            <a:off x="1380196" y="1071629"/>
            <a:ext cx="6176239" cy="3406593"/>
            <a:chOff x="597913" y="547750"/>
            <a:chExt cx="7699126" cy="3846650"/>
          </a:xfrm>
        </p:grpSpPr>
        <p:pic>
          <p:nvPicPr>
            <p:cNvPr id="1241" name="Google Shape;1241;p155"/>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42" name="Google Shape;1242;p155"/>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48" name="Google Shape;1248;p156"/>
          <p:cNvSpPr txBox="1"/>
          <p:nvPr/>
        </p:nvSpPr>
        <p:spPr>
          <a:xfrm>
            <a:off x="125250" y="137725"/>
            <a:ext cx="8549700" cy="899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tr-TR" sz="2500" u="none" cap="none" strike="noStrike">
                <a:solidFill>
                  <a:srgbClr val="000000"/>
                </a:solidFill>
                <a:latin typeface="Raleway Light"/>
                <a:ea typeface="Raleway Light"/>
                <a:cs typeface="Raleway Light"/>
                <a:sym typeface="Raleway Light"/>
              </a:rPr>
              <a:t>Find the first and last name of the customers who gave an order from Belgium, Norway, Canada and USA.</a:t>
            </a:r>
            <a:endParaRPr b="0" i="0" sz="3000" u="none" cap="none" strike="noStrike">
              <a:solidFill>
                <a:srgbClr val="000000"/>
              </a:solidFill>
              <a:latin typeface="Raleway Light"/>
              <a:ea typeface="Raleway Light"/>
              <a:cs typeface="Raleway Light"/>
              <a:sym typeface="Raleway Light"/>
            </a:endParaRPr>
          </a:p>
        </p:txBody>
      </p:sp>
      <p:grpSp>
        <p:nvGrpSpPr>
          <p:cNvPr id="1249" name="Google Shape;1249;p156"/>
          <p:cNvGrpSpPr/>
          <p:nvPr/>
        </p:nvGrpSpPr>
        <p:grpSpPr>
          <a:xfrm>
            <a:off x="1405908" y="1037419"/>
            <a:ext cx="6176239" cy="3543918"/>
            <a:chOff x="597913" y="547750"/>
            <a:chExt cx="7699126" cy="3846650"/>
          </a:xfrm>
        </p:grpSpPr>
        <p:pic>
          <p:nvPicPr>
            <p:cNvPr id="1250" name="Google Shape;1250;p156"/>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51" name="Google Shape;1251;p156"/>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57" name="Google Shape;1257;p157"/>
          <p:cNvSpPr txBox="1"/>
          <p:nvPr/>
        </p:nvSpPr>
        <p:spPr>
          <a:xfrm>
            <a:off x="125250" y="129050"/>
            <a:ext cx="8549700" cy="6168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tr-TR" sz="3000" u="none" cap="none" strike="noStrike">
                <a:solidFill>
                  <a:srgbClr val="000000"/>
                </a:solidFill>
                <a:latin typeface="Raleway Light"/>
                <a:ea typeface="Raleway Light"/>
                <a:cs typeface="Raleway Light"/>
                <a:sym typeface="Raleway Light"/>
              </a:rPr>
              <a:t>Find the track names of Bach.</a:t>
            </a:r>
            <a:endParaRPr b="0" i="0" sz="3000" u="none" cap="none" strike="noStrike">
              <a:solidFill>
                <a:srgbClr val="000000"/>
              </a:solidFill>
              <a:latin typeface="Raleway Light"/>
              <a:ea typeface="Raleway Light"/>
              <a:cs typeface="Raleway Light"/>
              <a:sym typeface="Raleway Light"/>
            </a:endParaRPr>
          </a:p>
        </p:txBody>
      </p:sp>
      <p:grpSp>
        <p:nvGrpSpPr>
          <p:cNvPr id="1258" name="Google Shape;1258;p157"/>
          <p:cNvGrpSpPr/>
          <p:nvPr/>
        </p:nvGrpSpPr>
        <p:grpSpPr>
          <a:xfrm>
            <a:off x="1371597" y="745842"/>
            <a:ext cx="6127734" cy="3463139"/>
            <a:chOff x="597913" y="547750"/>
            <a:chExt cx="7699126" cy="3846650"/>
          </a:xfrm>
        </p:grpSpPr>
        <p:pic>
          <p:nvPicPr>
            <p:cNvPr id="1259" name="Google Shape;1259;p157"/>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60" name="Google Shape;1260;p157"/>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58"/>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1266" name="Google Shape;1266;p158"/>
          <p:cNvSpPr txBox="1"/>
          <p:nvPr/>
        </p:nvSpPr>
        <p:spPr>
          <a:xfrm>
            <a:off x="293525" y="217850"/>
            <a:ext cx="8498100" cy="578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tr-TR" sz="2700" u="none" cap="none" strike="noStrike">
                <a:solidFill>
                  <a:srgbClr val="000000"/>
                </a:solidFill>
                <a:latin typeface="Raleway"/>
                <a:ea typeface="Raleway"/>
                <a:cs typeface="Raleway"/>
                <a:sym typeface="Raleway"/>
              </a:rPr>
              <a:t>How many invoices are in the digital music store?</a:t>
            </a:r>
            <a:endParaRPr b="1" i="0" sz="2700" u="none" cap="none" strike="noStrike">
              <a:solidFill>
                <a:srgbClr val="000000"/>
              </a:solidFill>
              <a:latin typeface="Raleway"/>
              <a:ea typeface="Raleway"/>
              <a:cs typeface="Raleway"/>
              <a:sym typeface="Raleway"/>
            </a:endParaRPr>
          </a:p>
        </p:txBody>
      </p:sp>
      <p:grpSp>
        <p:nvGrpSpPr>
          <p:cNvPr id="1267" name="Google Shape;1267;p158"/>
          <p:cNvGrpSpPr/>
          <p:nvPr/>
        </p:nvGrpSpPr>
        <p:grpSpPr>
          <a:xfrm>
            <a:off x="1313823" y="796553"/>
            <a:ext cx="6218584" cy="3829725"/>
            <a:chOff x="597913" y="547750"/>
            <a:chExt cx="7699126" cy="3846650"/>
          </a:xfrm>
        </p:grpSpPr>
        <p:pic>
          <p:nvPicPr>
            <p:cNvPr id="1268" name="Google Shape;1268;p158"/>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69" name="Google Shape;1269;p158"/>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5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275" name="Google Shape;1275;p159"/>
          <p:cNvGrpSpPr/>
          <p:nvPr/>
        </p:nvGrpSpPr>
        <p:grpSpPr>
          <a:xfrm>
            <a:off x="1386667" y="1201874"/>
            <a:ext cx="5928327" cy="3823955"/>
            <a:chOff x="597913" y="547750"/>
            <a:chExt cx="7699126" cy="3846650"/>
          </a:xfrm>
        </p:grpSpPr>
        <p:pic>
          <p:nvPicPr>
            <p:cNvPr id="1276" name="Google Shape;1276;p159"/>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77" name="Google Shape;1277;p159"/>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8" name="Google Shape;1278;p159"/>
          <p:cNvSpPr txBox="1"/>
          <p:nvPr/>
        </p:nvSpPr>
        <p:spPr>
          <a:xfrm>
            <a:off x="209650" y="217850"/>
            <a:ext cx="8582100" cy="9840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How many composers are there in the digital music store?</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60"/>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284" name="Google Shape;1284;p160"/>
          <p:cNvGrpSpPr/>
          <p:nvPr/>
        </p:nvGrpSpPr>
        <p:grpSpPr>
          <a:xfrm>
            <a:off x="1386667" y="1201874"/>
            <a:ext cx="5928327" cy="3823955"/>
            <a:chOff x="597913" y="547750"/>
            <a:chExt cx="7699126" cy="3846650"/>
          </a:xfrm>
        </p:grpSpPr>
        <p:pic>
          <p:nvPicPr>
            <p:cNvPr id="1285" name="Google Shape;1285;p160"/>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86" name="Google Shape;1286;p160"/>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7" name="Google Shape;1287;p160"/>
          <p:cNvSpPr txBox="1"/>
          <p:nvPr/>
        </p:nvSpPr>
        <p:spPr>
          <a:xfrm>
            <a:off x="209650" y="217850"/>
            <a:ext cx="8582100" cy="9840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Find the track name having the minimum duration.</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217" name="Google Shape;217;p35"/>
          <p:cNvSpPr txBox="1"/>
          <p:nvPr/>
        </p:nvSpPr>
        <p:spPr>
          <a:xfrm>
            <a:off x="969275" y="2030550"/>
            <a:ext cx="7506600" cy="13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202122"/>
                </a:solidFill>
                <a:latin typeface="Arial"/>
                <a:ea typeface="Arial"/>
                <a:cs typeface="Arial"/>
                <a:sym typeface="Arial"/>
              </a:rPr>
              <a:t>PostgreSQL</a:t>
            </a:r>
            <a:r>
              <a:rPr b="0" i="0" lang="tr-TR" sz="2000" u="none" cap="none" strike="noStrike">
                <a:solidFill>
                  <a:srgbClr val="202122"/>
                </a:solidFill>
                <a:latin typeface="Arial"/>
                <a:ea typeface="Arial"/>
                <a:cs typeface="Arial"/>
                <a:sym typeface="Arial"/>
              </a:rPr>
              <a:t> (also known as </a:t>
            </a:r>
            <a:r>
              <a:rPr b="1" i="0" lang="tr-TR" sz="2000" u="none" cap="none" strike="noStrike">
                <a:solidFill>
                  <a:srgbClr val="202122"/>
                </a:solidFill>
                <a:latin typeface="Arial"/>
                <a:ea typeface="Arial"/>
                <a:cs typeface="Arial"/>
                <a:sym typeface="Arial"/>
              </a:rPr>
              <a:t>Postgres)</a:t>
            </a:r>
            <a:r>
              <a:rPr b="0" i="0" lang="tr-TR" sz="2000" u="none" cap="none" strike="noStrike">
                <a:solidFill>
                  <a:srgbClr val="202122"/>
                </a:solidFill>
                <a:latin typeface="Arial"/>
                <a:ea typeface="Arial"/>
                <a:cs typeface="Arial"/>
                <a:sym typeface="Arial"/>
              </a:rPr>
              <a:t>, is a free and open-source relational database management system (RDBMS) emphasizing extensibility and SQL compliance. </a:t>
            </a:r>
            <a:endParaRPr b="0" i="0" sz="1600" u="none" cap="none" strike="noStrike">
              <a:solidFill>
                <a:srgbClr val="000000"/>
              </a:solidFill>
              <a:latin typeface="Raleway"/>
              <a:ea typeface="Raleway"/>
              <a:cs typeface="Raleway"/>
              <a:sym typeface="Raleway"/>
            </a:endParaRPr>
          </a:p>
        </p:txBody>
      </p:sp>
      <p:pic>
        <p:nvPicPr>
          <p:cNvPr descr="PostgreSQL Mimarisi ve Kurulumu" id="218" name="Google Shape;218;p35"/>
          <p:cNvPicPr preferRelativeResize="0"/>
          <p:nvPr/>
        </p:nvPicPr>
        <p:blipFill rotWithShape="1">
          <a:blip r:embed="rId3">
            <a:alphaModFix/>
          </a:blip>
          <a:srcRect b="0" l="0" r="0" t="0"/>
          <a:stretch/>
        </p:blipFill>
        <p:spPr>
          <a:xfrm>
            <a:off x="2923413" y="557552"/>
            <a:ext cx="2636139" cy="131807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61"/>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293" name="Google Shape;1293;p161"/>
          <p:cNvGrpSpPr/>
          <p:nvPr/>
        </p:nvGrpSpPr>
        <p:grpSpPr>
          <a:xfrm>
            <a:off x="1386667" y="1201874"/>
            <a:ext cx="5928327" cy="3823955"/>
            <a:chOff x="597913" y="547750"/>
            <a:chExt cx="7699126" cy="3846650"/>
          </a:xfrm>
        </p:grpSpPr>
        <p:pic>
          <p:nvPicPr>
            <p:cNvPr id="1294" name="Google Shape;1294;p161"/>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295" name="Google Shape;1295;p161"/>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6" name="Google Shape;1296;p161"/>
          <p:cNvSpPr txBox="1"/>
          <p:nvPr/>
        </p:nvSpPr>
        <p:spPr>
          <a:xfrm>
            <a:off x="209650" y="217850"/>
            <a:ext cx="8582100" cy="9840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Find the track name having the maximum duration.</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62"/>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302" name="Google Shape;1302;p162"/>
          <p:cNvGrpSpPr/>
          <p:nvPr/>
        </p:nvGrpSpPr>
        <p:grpSpPr>
          <a:xfrm>
            <a:off x="1411692" y="838547"/>
            <a:ext cx="6488823" cy="3935507"/>
            <a:chOff x="597913" y="547750"/>
            <a:chExt cx="7699126" cy="3846650"/>
          </a:xfrm>
        </p:grpSpPr>
        <p:pic>
          <p:nvPicPr>
            <p:cNvPr id="1303" name="Google Shape;1303;p162"/>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04" name="Google Shape;1304;p162"/>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5" name="Google Shape;1305;p162"/>
          <p:cNvSpPr txBox="1"/>
          <p:nvPr/>
        </p:nvSpPr>
        <p:spPr>
          <a:xfrm>
            <a:off x="209650" y="217850"/>
            <a:ext cx="8582100" cy="620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How much money did our store earn?</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63"/>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311" name="Google Shape;1311;p163"/>
          <p:cNvGrpSpPr/>
          <p:nvPr/>
        </p:nvGrpSpPr>
        <p:grpSpPr>
          <a:xfrm>
            <a:off x="1466207" y="1220195"/>
            <a:ext cx="5669636" cy="3661241"/>
            <a:chOff x="597913" y="547750"/>
            <a:chExt cx="7699126" cy="3846650"/>
          </a:xfrm>
        </p:grpSpPr>
        <p:pic>
          <p:nvPicPr>
            <p:cNvPr id="1312" name="Google Shape;1312;p163"/>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13" name="Google Shape;1313;p163"/>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4" name="Google Shape;1314;p163"/>
          <p:cNvSpPr txBox="1"/>
          <p:nvPr/>
        </p:nvSpPr>
        <p:spPr>
          <a:xfrm>
            <a:off x="209650" y="371575"/>
            <a:ext cx="8582100" cy="848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tr-TR" sz="2600" u="none" cap="none" strike="noStrike">
                <a:solidFill>
                  <a:srgbClr val="000000"/>
                </a:solidFill>
                <a:latin typeface="Raleway"/>
                <a:ea typeface="Raleway"/>
                <a:cs typeface="Raleway"/>
                <a:sym typeface="Raleway"/>
              </a:rPr>
              <a:t>Find the tracks having duration bigger than the average duration.</a:t>
            </a:r>
            <a:endParaRPr b="1" i="0" sz="2600" u="none" cap="none" strike="noStrike">
              <a:solidFill>
                <a:srgbClr val="000000"/>
              </a:solidFill>
              <a:latin typeface="Raleway"/>
              <a:ea typeface="Raleway"/>
              <a:cs typeface="Raleway"/>
              <a:sym typeface="Raleway"/>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64"/>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1320" name="Google Shape;1320;p164"/>
          <p:cNvGrpSpPr/>
          <p:nvPr/>
        </p:nvGrpSpPr>
        <p:grpSpPr>
          <a:xfrm>
            <a:off x="1748639" y="1579544"/>
            <a:ext cx="5504105" cy="3372358"/>
            <a:chOff x="597913" y="547750"/>
            <a:chExt cx="7699126" cy="3846650"/>
          </a:xfrm>
        </p:grpSpPr>
        <p:pic>
          <p:nvPicPr>
            <p:cNvPr id="1321" name="Google Shape;1321;p164"/>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22" name="Google Shape;1322;p164"/>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3" name="Google Shape;1323;p164"/>
          <p:cNvSpPr txBox="1"/>
          <p:nvPr/>
        </p:nvSpPr>
        <p:spPr>
          <a:xfrm>
            <a:off x="209650" y="217850"/>
            <a:ext cx="8582100" cy="1361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Find the total number of each composer’s track. Your result will include name of the composer and number.</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5"/>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1329" name="Google Shape;1329;p165"/>
          <p:cNvGrpSpPr/>
          <p:nvPr/>
        </p:nvGrpSpPr>
        <p:grpSpPr>
          <a:xfrm>
            <a:off x="1930366" y="1705262"/>
            <a:ext cx="4806564" cy="3102323"/>
            <a:chOff x="597913" y="547750"/>
            <a:chExt cx="7699126" cy="3846650"/>
          </a:xfrm>
        </p:grpSpPr>
        <p:pic>
          <p:nvPicPr>
            <p:cNvPr id="1330" name="Google Shape;1330;p165"/>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31" name="Google Shape;1331;p165"/>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2" name="Google Shape;1332;p165"/>
          <p:cNvSpPr txBox="1"/>
          <p:nvPr/>
        </p:nvSpPr>
        <p:spPr>
          <a:xfrm>
            <a:off x="209650" y="217850"/>
            <a:ext cx="8582100" cy="14874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How many customers do we have from each country? </a:t>
            </a:r>
            <a:r>
              <a:rPr b="1" i="0" lang="tr-TR" sz="2800" u="none" cap="none" strike="noStrike">
                <a:solidFill>
                  <a:schemeClr val="dk1"/>
                </a:solidFill>
                <a:latin typeface="Raleway"/>
                <a:ea typeface="Raleway"/>
                <a:cs typeface="Raleway"/>
                <a:sym typeface="Raleway"/>
              </a:rPr>
              <a:t>Your result will include name of the country and number.</a:t>
            </a:r>
            <a:endParaRPr b="1" i="0" sz="2800" u="none" cap="none" strike="noStrike">
              <a:solidFill>
                <a:schemeClr val="dk1"/>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66"/>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1338" name="Google Shape;1338;p166"/>
          <p:cNvGrpSpPr/>
          <p:nvPr/>
        </p:nvGrpSpPr>
        <p:grpSpPr>
          <a:xfrm>
            <a:off x="1748639" y="1579544"/>
            <a:ext cx="5504105" cy="3372358"/>
            <a:chOff x="597913" y="547750"/>
            <a:chExt cx="7699126" cy="3846650"/>
          </a:xfrm>
        </p:grpSpPr>
        <p:pic>
          <p:nvPicPr>
            <p:cNvPr id="1339" name="Google Shape;1339;p166"/>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40" name="Google Shape;1340;p166"/>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1" name="Google Shape;1341;p166"/>
          <p:cNvSpPr txBox="1"/>
          <p:nvPr/>
        </p:nvSpPr>
        <p:spPr>
          <a:xfrm>
            <a:off x="209650" y="217850"/>
            <a:ext cx="8582100" cy="1361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Find the minimum duration of track for each album. Your result will include album id and min duration.</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67"/>
          <p:cNvSpPr txBox="1"/>
          <p:nvPr>
            <p:ph idx="12" type="sldNum"/>
          </p:nvPr>
        </p:nvSpPr>
        <p:spPr>
          <a:xfrm>
            <a:off x="8889300" y="4903875"/>
            <a:ext cx="216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1347" name="Google Shape;1347;p167"/>
          <p:cNvGrpSpPr/>
          <p:nvPr/>
        </p:nvGrpSpPr>
        <p:grpSpPr>
          <a:xfrm>
            <a:off x="1748639" y="1579544"/>
            <a:ext cx="5504105" cy="3372358"/>
            <a:chOff x="597913" y="547750"/>
            <a:chExt cx="7699126" cy="3846650"/>
          </a:xfrm>
        </p:grpSpPr>
        <p:pic>
          <p:nvPicPr>
            <p:cNvPr id="1348" name="Google Shape;1348;p167"/>
            <p:cNvPicPr preferRelativeResize="0"/>
            <p:nvPr/>
          </p:nvPicPr>
          <p:blipFill rotWithShape="1">
            <a:blip r:embed="rId3">
              <a:alphaModFix/>
            </a:blip>
            <a:srcRect b="0" l="0" r="0" t="0"/>
            <a:stretch/>
          </p:blipFill>
          <p:spPr>
            <a:xfrm>
              <a:off x="597913" y="547750"/>
              <a:ext cx="7699126" cy="3846650"/>
            </a:xfrm>
            <a:prstGeom prst="rect">
              <a:avLst/>
            </a:prstGeom>
            <a:noFill/>
            <a:ln>
              <a:noFill/>
            </a:ln>
          </p:spPr>
        </p:pic>
        <p:sp>
          <p:nvSpPr>
            <p:cNvPr id="1349" name="Google Shape;1349;p167"/>
            <p:cNvSpPr/>
            <p:nvPr/>
          </p:nvSpPr>
          <p:spPr>
            <a:xfrm>
              <a:off x="608650" y="642950"/>
              <a:ext cx="1860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0" name="Google Shape;1350;p167"/>
          <p:cNvSpPr txBox="1"/>
          <p:nvPr/>
        </p:nvSpPr>
        <p:spPr>
          <a:xfrm>
            <a:off x="209650" y="217850"/>
            <a:ext cx="8582100" cy="1361700"/>
          </a:xfrm>
          <a:prstGeom prst="rect">
            <a:avLst/>
          </a:prstGeom>
          <a:solidFill>
            <a:srgbClr val="FFF2CC"/>
          </a:solidFill>
          <a:ln cap="flat" cmpd="sng" w="9525">
            <a:solidFill>
              <a:srgbClr val="409AC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tr-TR" sz="2800" u="none" cap="none" strike="noStrike">
                <a:solidFill>
                  <a:srgbClr val="000000"/>
                </a:solidFill>
                <a:latin typeface="Raleway"/>
                <a:ea typeface="Raleway"/>
                <a:cs typeface="Raleway"/>
                <a:sym typeface="Raleway"/>
              </a:rPr>
              <a:t>Find the total amount of invoice for each country. Your result will include country name and total amount.</a:t>
            </a:r>
            <a:endParaRPr b="1" i="0" sz="2800" u="none" cap="none" strike="noStrike">
              <a:solidFill>
                <a:srgbClr val="000000"/>
              </a:solidFill>
              <a:latin typeface="Raleway"/>
              <a:ea typeface="Raleway"/>
              <a:cs typeface="Raleway"/>
              <a:sym typeface="Raleway"/>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68"/>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68"/>
          <p:cNvSpPr txBox="1"/>
          <p:nvPr>
            <p:ph type="title"/>
          </p:nvPr>
        </p:nvSpPr>
        <p:spPr>
          <a:xfrm>
            <a:off x="520950" y="428125"/>
            <a:ext cx="8102100" cy="46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lang="tr-TR" sz="2400">
                <a:solidFill>
                  <a:srgbClr val="0A3534"/>
                </a:solidFill>
                <a:latin typeface="Proxima Nova Semibold"/>
                <a:ea typeface="Proxima Nova Semibold"/>
                <a:cs typeface="Proxima Nova Semibold"/>
                <a:sym typeface="Proxima Nova Semibold"/>
              </a:rPr>
              <a:t>Drag your dot to how you are feeling:</a:t>
            </a:r>
            <a:endParaRPr sz="2400"/>
          </a:p>
        </p:txBody>
      </p:sp>
      <p:sp>
        <p:nvSpPr>
          <p:cNvPr id="1357" name="Google Shape;1357;p168"/>
          <p:cNvSpPr/>
          <p:nvPr/>
        </p:nvSpPr>
        <p:spPr>
          <a:xfrm>
            <a:off x="724250" y="3829363"/>
            <a:ext cx="2199000" cy="464700"/>
          </a:xfrm>
          <a:prstGeom prst="rect">
            <a:avLst/>
          </a:prstGeom>
          <a:solidFill>
            <a:srgbClr val="8FA3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Proxima Nova Semibold"/>
                <a:ea typeface="Proxima Nova Semibold"/>
                <a:cs typeface="Proxima Nova Semibold"/>
                <a:sym typeface="Proxima Nova Semibold"/>
              </a:rPr>
              <a:t>Keep going, I understand</a:t>
            </a:r>
            <a:endParaRPr b="0" i="0" sz="1400" u="none" cap="none" strike="noStrike">
              <a:solidFill>
                <a:srgbClr val="FFFFFF"/>
              </a:solidFill>
              <a:latin typeface="Proxima Nova Semibold"/>
              <a:ea typeface="Proxima Nova Semibold"/>
              <a:cs typeface="Proxima Nova Semibold"/>
              <a:sym typeface="Proxima Nova Semibold"/>
            </a:endParaRPr>
          </a:p>
        </p:txBody>
      </p:sp>
      <p:sp>
        <p:nvSpPr>
          <p:cNvPr id="1358" name="Google Shape;1358;p168"/>
          <p:cNvSpPr/>
          <p:nvPr/>
        </p:nvSpPr>
        <p:spPr>
          <a:xfrm>
            <a:off x="3461300" y="3829363"/>
            <a:ext cx="2199000" cy="464700"/>
          </a:xfrm>
          <a:prstGeom prst="rect">
            <a:avLst/>
          </a:prstGeom>
          <a:solidFill>
            <a:srgbClr val="F5E98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4F5B23"/>
                </a:solidFill>
                <a:latin typeface="Proxima Nova Semibold"/>
                <a:ea typeface="Proxima Nova Semibold"/>
                <a:cs typeface="Proxima Nova Semibold"/>
                <a:sym typeface="Proxima Nova Semibold"/>
              </a:rPr>
              <a:t>I’m a little confused</a:t>
            </a:r>
            <a:endParaRPr b="0" i="0" sz="1400" u="none" cap="none" strike="noStrike">
              <a:solidFill>
                <a:srgbClr val="4F5B23"/>
              </a:solidFill>
              <a:latin typeface="Proxima Nova Semibold"/>
              <a:ea typeface="Proxima Nova Semibold"/>
              <a:cs typeface="Proxima Nova Semibold"/>
              <a:sym typeface="Proxima Nova Semibold"/>
            </a:endParaRPr>
          </a:p>
        </p:txBody>
      </p:sp>
      <p:sp>
        <p:nvSpPr>
          <p:cNvPr id="1359" name="Google Shape;1359;p168"/>
          <p:cNvSpPr/>
          <p:nvPr/>
        </p:nvSpPr>
        <p:spPr>
          <a:xfrm>
            <a:off x="6223200" y="3837300"/>
            <a:ext cx="2199000" cy="464700"/>
          </a:xfrm>
          <a:prstGeom prst="rect">
            <a:avLst/>
          </a:prstGeom>
          <a:solidFill>
            <a:srgbClr val="D95B5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TR" sz="1400" u="none" cap="none" strike="noStrike">
                <a:solidFill>
                  <a:srgbClr val="FFFFFF"/>
                </a:solidFill>
                <a:latin typeface="Proxima Nova Semibold"/>
                <a:ea typeface="Proxima Nova Semibold"/>
                <a:cs typeface="Proxima Nova Semibold"/>
                <a:sym typeface="Proxima Nova Semibold"/>
              </a:rPr>
              <a:t>Stop, I need help!</a:t>
            </a:r>
            <a:endParaRPr b="0" i="0" sz="1400" u="none" cap="none" strike="noStrike">
              <a:solidFill>
                <a:srgbClr val="FFFFFF"/>
              </a:solidFill>
              <a:latin typeface="Proxima Nova Semibold"/>
              <a:ea typeface="Proxima Nova Semibold"/>
              <a:cs typeface="Proxima Nova Semibold"/>
              <a:sym typeface="Proxima Nova Semibold"/>
            </a:endParaRPr>
          </a:p>
        </p:txBody>
      </p:sp>
      <p:pic>
        <p:nvPicPr>
          <p:cNvPr id="1360" name="Google Shape;1360;p168">
            <a:hlinkClick r:id="rId3"/>
          </p:cNvPr>
          <p:cNvPicPr preferRelativeResize="0"/>
          <p:nvPr/>
        </p:nvPicPr>
        <p:blipFill rotWithShape="1">
          <a:blip r:embed="rId4">
            <a:alphaModFix/>
          </a:blip>
          <a:srcRect b="0" l="0" r="0" t="0"/>
          <a:stretch/>
        </p:blipFill>
        <p:spPr>
          <a:xfrm>
            <a:off x="0" y="4429125"/>
            <a:ext cx="9144000" cy="714375"/>
          </a:xfrm>
          <a:prstGeom prst="rect">
            <a:avLst/>
          </a:prstGeom>
          <a:noFill/>
          <a:ln>
            <a:noFill/>
          </a:ln>
        </p:spPr>
      </p:pic>
      <p:pic>
        <p:nvPicPr>
          <p:cNvPr id="1361" name="Google Shape;1361;p168"/>
          <p:cNvPicPr preferRelativeResize="0"/>
          <p:nvPr/>
        </p:nvPicPr>
        <p:blipFill rotWithShape="1">
          <a:blip r:embed="rId5">
            <a:alphaModFix/>
          </a:blip>
          <a:srcRect b="0" l="0" r="0" t="0"/>
          <a:stretch/>
        </p:blipFill>
        <p:spPr>
          <a:xfrm>
            <a:off x="471375" y="1060305"/>
            <a:ext cx="2704742" cy="2704728"/>
          </a:xfrm>
          <a:prstGeom prst="rect">
            <a:avLst/>
          </a:prstGeom>
          <a:noFill/>
          <a:ln>
            <a:noFill/>
          </a:ln>
        </p:spPr>
      </p:pic>
      <p:pic>
        <p:nvPicPr>
          <p:cNvPr id="1362" name="Google Shape;1362;p168"/>
          <p:cNvPicPr preferRelativeResize="0"/>
          <p:nvPr/>
        </p:nvPicPr>
        <p:blipFill rotWithShape="1">
          <a:blip r:embed="rId6">
            <a:alphaModFix/>
          </a:blip>
          <a:srcRect b="0" l="0" r="0" t="0"/>
          <a:stretch/>
        </p:blipFill>
        <p:spPr>
          <a:xfrm>
            <a:off x="5967884" y="1060297"/>
            <a:ext cx="2704742" cy="2704728"/>
          </a:xfrm>
          <a:prstGeom prst="rect">
            <a:avLst/>
          </a:prstGeom>
          <a:noFill/>
          <a:ln>
            <a:noFill/>
          </a:ln>
        </p:spPr>
      </p:pic>
      <p:pic>
        <p:nvPicPr>
          <p:cNvPr id="1363" name="Google Shape;1363;p168"/>
          <p:cNvPicPr preferRelativeResize="0"/>
          <p:nvPr/>
        </p:nvPicPr>
        <p:blipFill rotWithShape="1">
          <a:blip r:embed="rId7">
            <a:alphaModFix/>
          </a:blip>
          <a:srcRect b="0" l="0" r="0" t="0"/>
          <a:stretch/>
        </p:blipFill>
        <p:spPr>
          <a:xfrm>
            <a:off x="3219629" y="1060302"/>
            <a:ext cx="2704742" cy="2704728"/>
          </a:xfrm>
          <a:prstGeom prst="rect">
            <a:avLst/>
          </a:prstGeom>
          <a:noFill/>
          <a:ln>
            <a:noFill/>
          </a:ln>
        </p:spPr>
      </p:pic>
      <p:sp>
        <p:nvSpPr>
          <p:cNvPr id="1364" name="Google Shape;1364;p168">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6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grpSp>
        <p:nvGrpSpPr>
          <p:cNvPr id="1370" name="Google Shape;1370;p169"/>
          <p:cNvGrpSpPr/>
          <p:nvPr/>
        </p:nvGrpSpPr>
        <p:grpSpPr>
          <a:xfrm>
            <a:off x="5410301" y="719490"/>
            <a:ext cx="3356124" cy="3829046"/>
            <a:chOff x="2602525" y="317054"/>
            <a:chExt cx="4174283" cy="4762495"/>
          </a:xfrm>
        </p:grpSpPr>
        <p:sp>
          <p:nvSpPr>
            <p:cNvPr id="1371" name="Google Shape;1371;p169"/>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169"/>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169"/>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169"/>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169"/>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169"/>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169"/>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169"/>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169"/>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169"/>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169"/>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169"/>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169"/>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169"/>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169"/>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169"/>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169"/>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169"/>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169"/>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169"/>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169"/>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169"/>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169"/>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169"/>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169"/>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169"/>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169"/>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169"/>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169"/>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169"/>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169"/>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169"/>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169"/>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169"/>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169"/>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169"/>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169"/>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169"/>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169"/>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169"/>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169"/>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169"/>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16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16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169"/>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169"/>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169"/>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169"/>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169"/>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169"/>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169"/>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169"/>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169"/>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169"/>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169"/>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169"/>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169"/>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28" name="Google Shape;1428;p169"/>
            <p:cNvGrpSpPr/>
            <p:nvPr/>
          </p:nvGrpSpPr>
          <p:grpSpPr>
            <a:xfrm>
              <a:off x="2941619" y="3895613"/>
              <a:ext cx="483621" cy="510995"/>
              <a:chOff x="4345944" y="4626313"/>
              <a:chExt cx="483621" cy="510995"/>
            </a:xfrm>
          </p:grpSpPr>
          <p:grpSp>
            <p:nvGrpSpPr>
              <p:cNvPr id="1429" name="Google Shape;1429;p169"/>
              <p:cNvGrpSpPr/>
              <p:nvPr/>
            </p:nvGrpSpPr>
            <p:grpSpPr>
              <a:xfrm>
                <a:off x="4345944" y="4852987"/>
                <a:ext cx="474200" cy="284321"/>
                <a:chOff x="4345944" y="4852987"/>
                <a:chExt cx="474200" cy="284321"/>
              </a:xfrm>
            </p:grpSpPr>
            <p:sp>
              <p:nvSpPr>
                <p:cNvPr id="1430" name="Google Shape;1430;p169"/>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169"/>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169"/>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33" name="Google Shape;1433;p169"/>
                <p:cNvGrpSpPr/>
                <p:nvPr/>
              </p:nvGrpSpPr>
              <p:grpSpPr>
                <a:xfrm>
                  <a:off x="4457040" y="4985575"/>
                  <a:ext cx="133724" cy="77247"/>
                  <a:chOff x="4457040" y="4985575"/>
                  <a:chExt cx="133724" cy="77247"/>
                </a:xfrm>
              </p:grpSpPr>
              <p:sp>
                <p:nvSpPr>
                  <p:cNvPr id="1434" name="Google Shape;1434;p169"/>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169"/>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36" name="Google Shape;1436;p169"/>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169"/>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169"/>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169"/>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169"/>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169"/>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169"/>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169"/>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169"/>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169"/>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169"/>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169"/>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169"/>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169"/>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169"/>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169"/>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169"/>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169"/>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169"/>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169"/>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169"/>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169"/>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169"/>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169"/>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169"/>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169"/>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169"/>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169"/>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169"/>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169"/>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169"/>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169"/>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169"/>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169"/>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169"/>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169"/>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169"/>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169"/>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169"/>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169"/>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169"/>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169"/>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169"/>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169"/>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169"/>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169"/>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169"/>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169"/>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169"/>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169"/>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169"/>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169"/>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169"/>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169"/>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169"/>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169"/>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169"/>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169"/>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169"/>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169"/>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169"/>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169"/>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169"/>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169"/>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00" name="Google Shape;1500;p169"/>
              <p:cNvGrpSpPr/>
              <p:nvPr/>
            </p:nvGrpSpPr>
            <p:grpSpPr>
              <a:xfrm>
                <a:off x="4543079" y="4626313"/>
                <a:ext cx="286486" cy="386884"/>
                <a:chOff x="4543079" y="4626313"/>
                <a:chExt cx="286486" cy="386884"/>
              </a:xfrm>
            </p:grpSpPr>
            <p:grpSp>
              <p:nvGrpSpPr>
                <p:cNvPr id="1501" name="Google Shape;1501;p169"/>
                <p:cNvGrpSpPr/>
                <p:nvPr/>
              </p:nvGrpSpPr>
              <p:grpSpPr>
                <a:xfrm>
                  <a:off x="4543079" y="4626313"/>
                  <a:ext cx="286486" cy="386884"/>
                  <a:chOff x="4543079" y="4626313"/>
                  <a:chExt cx="286486" cy="386884"/>
                </a:xfrm>
              </p:grpSpPr>
              <p:sp>
                <p:nvSpPr>
                  <p:cNvPr id="1502" name="Google Shape;1502;p169"/>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169"/>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16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16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p169"/>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07" name="Google Shape;1507;p169"/>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p169"/>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169"/>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10" name="Google Shape;1510;p169"/>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1" name="Google Shape;1511;p169"/>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p169"/>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p169"/>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169"/>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169"/>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16" name="Google Shape;1516;p169"/>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517" name="Google Shape;1517;p169"/>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t/>
            </a:r>
            <a:endParaRPr b="0" i="0" sz="2000" u="none" cap="none" strike="noStrike">
              <a:solidFill>
                <a:schemeClr val="dk1"/>
              </a:solidFill>
              <a:latin typeface="Barlow Light"/>
              <a:ea typeface="Barlow Light"/>
              <a:cs typeface="Barlow Light"/>
              <a:sym typeface="Barlow Light"/>
            </a:endParaRPr>
          </a:p>
        </p:txBody>
      </p:sp>
      <p:pic>
        <p:nvPicPr>
          <p:cNvPr id="1518" name="Google Shape;1518;p169"/>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224" name="Google Shape;224;p36"/>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3600">
                <a:solidFill>
                  <a:srgbClr val="3A3F50"/>
                </a:solidFill>
                <a:latin typeface="Raleway"/>
                <a:ea typeface="Raleway"/>
                <a:cs typeface="Raleway"/>
                <a:sym typeface="Raleway"/>
              </a:rPr>
              <a:t>Who use PostgresSQL</a:t>
            </a:r>
            <a:endParaRPr sz="4000">
              <a:solidFill>
                <a:srgbClr val="419DD3"/>
              </a:solidFill>
              <a:latin typeface="Raleway Medium"/>
              <a:ea typeface="Raleway Medium"/>
              <a:cs typeface="Raleway Medium"/>
              <a:sym typeface="Raleway Medium"/>
            </a:endParaRPr>
          </a:p>
        </p:txBody>
      </p:sp>
      <p:sp>
        <p:nvSpPr>
          <p:cNvPr id="225" name="Google Shape;225;p36"/>
          <p:cNvSpPr txBox="1"/>
          <p:nvPr/>
        </p:nvSpPr>
        <p:spPr>
          <a:xfrm>
            <a:off x="111825" y="1087050"/>
            <a:ext cx="8917200" cy="169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0" i="0" lang="tr-TR" sz="2800" u="none" cap="none" strike="noStrike">
                <a:solidFill>
                  <a:srgbClr val="000000"/>
                </a:solidFill>
                <a:latin typeface="Raleway"/>
                <a:ea typeface="Raleway"/>
                <a:cs typeface="Raleway"/>
                <a:sym typeface="Raleway"/>
              </a:rPr>
              <a:t>Many companies have built products and solutions based on PostgreSQL. Some featured companies are Apple, Fujitsu, Red Hat, Cisco, Juniper Network, Instagram, etc.</a:t>
            </a:r>
            <a:endParaRPr b="0" i="0" sz="2800" u="none" cap="none" strike="noStrike">
              <a:solidFill>
                <a:srgbClr val="000000"/>
              </a:solidFill>
              <a:latin typeface="Raleway"/>
              <a:ea typeface="Raleway"/>
              <a:cs typeface="Raleway"/>
              <a:sym typeface="Raleway"/>
            </a:endParaRPr>
          </a:p>
        </p:txBody>
      </p:sp>
      <p:pic>
        <p:nvPicPr>
          <p:cNvPr id="226" name="Google Shape;226;p36"/>
          <p:cNvPicPr preferRelativeResize="0"/>
          <p:nvPr/>
        </p:nvPicPr>
        <p:blipFill rotWithShape="1">
          <a:blip r:embed="rId3">
            <a:alphaModFix/>
          </a:blip>
          <a:srcRect b="0" l="0" r="0" t="0"/>
          <a:stretch/>
        </p:blipFill>
        <p:spPr>
          <a:xfrm>
            <a:off x="1632193" y="3119109"/>
            <a:ext cx="6713802" cy="18746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tr-TR" sz="1200" u="none" cap="none" strike="noStrike">
                <a:solidFill>
                  <a:srgbClr val="FFFFFF"/>
                </a:solidFill>
                <a:latin typeface="Barlow Light"/>
                <a:ea typeface="Barlow Light"/>
                <a:cs typeface="Barlow Light"/>
                <a:sym typeface="Barlow Light"/>
              </a:rPr>
              <a:t>‹#›</a:t>
            </a:fld>
            <a:endParaRPr b="1" i="0" sz="1200" u="none" cap="none" strike="noStrike">
              <a:solidFill>
                <a:srgbClr val="FFFFFF"/>
              </a:solidFill>
              <a:latin typeface="Barlow Light"/>
              <a:ea typeface="Barlow Light"/>
              <a:cs typeface="Barlow Light"/>
              <a:sym typeface="Barlow Light"/>
            </a:endParaRPr>
          </a:p>
        </p:txBody>
      </p:sp>
      <p:sp>
        <p:nvSpPr>
          <p:cNvPr id="232" name="Google Shape;232;p3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3600">
                <a:solidFill>
                  <a:srgbClr val="3A3F50"/>
                </a:solidFill>
                <a:latin typeface="Raleway"/>
                <a:ea typeface="Raleway"/>
                <a:cs typeface="Raleway"/>
                <a:sym typeface="Raleway"/>
              </a:rPr>
              <a:t>Who use PostgresSQL</a:t>
            </a:r>
            <a:endParaRPr sz="4000">
              <a:solidFill>
                <a:srgbClr val="419DD3"/>
              </a:solidFill>
              <a:latin typeface="Raleway Medium"/>
              <a:ea typeface="Raleway Medium"/>
              <a:cs typeface="Raleway Medium"/>
              <a:sym typeface="Raleway Medium"/>
            </a:endParaRPr>
          </a:p>
        </p:txBody>
      </p:sp>
      <p:pic>
        <p:nvPicPr>
          <p:cNvPr id="233" name="Google Shape;233;p37"/>
          <p:cNvPicPr preferRelativeResize="0"/>
          <p:nvPr/>
        </p:nvPicPr>
        <p:blipFill rotWithShape="1">
          <a:blip r:embed="rId3">
            <a:alphaModFix/>
          </a:blip>
          <a:srcRect b="0" l="0" r="0" t="0"/>
          <a:stretch/>
        </p:blipFill>
        <p:spPr>
          <a:xfrm>
            <a:off x="870193" y="697068"/>
            <a:ext cx="6713802" cy="1874682"/>
          </a:xfrm>
          <a:prstGeom prst="rect">
            <a:avLst/>
          </a:prstGeom>
          <a:noFill/>
          <a:ln>
            <a:noFill/>
          </a:ln>
        </p:spPr>
      </p:pic>
      <p:pic>
        <p:nvPicPr>
          <p:cNvPr id="234" name="Google Shape;234;p37"/>
          <p:cNvPicPr preferRelativeResize="0"/>
          <p:nvPr/>
        </p:nvPicPr>
        <p:blipFill rotWithShape="1">
          <a:blip r:embed="rId4">
            <a:alphaModFix/>
          </a:blip>
          <a:srcRect b="0" l="0" r="0" t="0"/>
          <a:stretch/>
        </p:blipFill>
        <p:spPr>
          <a:xfrm>
            <a:off x="694918" y="2571750"/>
            <a:ext cx="7064352" cy="20347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238" name="Shape 238"/>
        <p:cNvGrpSpPr/>
        <p:nvPr/>
      </p:nvGrpSpPr>
      <p:grpSpPr>
        <a:xfrm>
          <a:off x="0" y="0"/>
          <a:ext cx="0" cy="0"/>
          <a:chOff x="0" y="0"/>
          <a:chExt cx="0" cy="0"/>
        </a:xfrm>
      </p:grpSpPr>
      <p:pic>
        <p:nvPicPr>
          <p:cNvPr id="239" name="Google Shape;239;p38"/>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sp>
        <p:nvSpPr>
          <p:cNvPr id="240" name="Google Shape;240;p38"/>
          <p:cNvSpPr txBox="1"/>
          <p:nvPr/>
        </p:nvSpPr>
        <p:spPr>
          <a:xfrm>
            <a:off x="652650" y="892825"/>
            <a:ext cx="4361100" cy="36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FFFFFF"/>
                </a:solidFill>
                <a:latin typeface="Proxima Nova Semibold"/>
                <a:ea typeface="Proxima Nova Semibold"/>
                <a:cs typeface="Proxima Nova Semibold"/>
                <a:sym typeface="Proxima Nova Semibold"/>
              </a:rPr>
              <a:t>What is in a database?</a:t>
            </a:r>
            <a:endParaRPr b="0" i="0" sz="3600" u="none" cap="none" strike="noStrike">
              <a:solidFill>
                <a:srgbClr val="FFFFFF"/>
              </a:solidFill>
              <a:latin typeface="Proxima Nova Semibold"/>
              <a:ea typeface="Proxima Nova Semibold"/>
              <a:cs typeface="Proxima Nova Semibold"/>
              <a:sym typeface="Proxima Nova Semibold"/>
            </a:endParaRPr>
          </a:p>
        </p:txBody>
      </p:sp>
      <p:pic>
        <p:nvPicPr>
          <p:cNvPr id="241" name="Google Shape;241;p38">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242" name="Google Shape;242;p38">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48" name="Google Shape;248;p39"/>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What is in a database?</a:t>
            </a:r>
            <a:endParaRPr b="0" i="0" sz="4800" u="none" cap="none" strike="noStrike">
              <a:solidFill>
                <a:srgbClr val="419ED3"/>
              </a:solidFill>
              <a:latin typeface="Raleway SemiBold"/>
              <a:ea typeface="Raleway SemiBold"/>
              <a:cs typeface="Raleway SemiBold"/>
              <a:sym typeface="Raleway SemiBold"/>
            </a:endParaRPr>
          </a:p>
        </p:txBody>
      </p:sp>
      <p:pic>
        <p:nvPicPr>
          <p:cNvPr id="249" name="Google Shape;249;p39"/>
          <p:cNvPicPr preferRelativeResize="0"/>
          <p:nvPr/>
        </p:nvPicPr>
        <p:blipFill rotWithShape="1">
          <a:blip r:embed="rId3">
            <a:alphaModFix/>
          </a:blip>
          <a:srcRect b="0" l="0" r="0" t="0"/>
          <a:stretch/>
        </p:blipFill>
        <p:spPr>
          <a:xfrm>
            <a:off x="3233225" y="748213"/>
            <a:ext cx="5155651" cy="3647075"/>
          </a:xfrm>
          <a:prstGeom prst="rect">
            <a:avLst/>
          </a:prstGeom>
          <a:noFill/>
          <a:ln>
            <a:noFill/>
          </a:ln>
        </p:spPr>
      </p:pic>
      <p:pic>
        <p:nvPicPr>
          <p:cNvPr id="250" name="Google Shape;250;p39"/>
          <p:cNvPicPr preferRelativeResize="0"/>
          <p:nvPr/>
        </p:nvPicPr>
        <p:blipFill rotWithShape="1">
          <a:blip r:embed="rId4">
            <a:alphaModFix/>
          </a:blip>
          <a:srcRect b="0" l="0" r="0" t="0"/>
          <a:stretch/>
        </p:blipFill>
        <p:spPr>
          <a:xfrm>
            <a:off x="278700" y="1369625"/>
            <a:ext cx="2443400" cy="219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256" name="Google Shape;256;p40"/>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What is in a database?</a:t>
            </a:r>
            <a:endParaRPr b="0" i="0" sz="4800" u="none" cap="none" strike="noStrike">
              <a:solidFill>
                <a:srgbClr val="419ED3"/>
              </a:solidFill>
              <a:latin typeface="Raleway SemiBold"/>
              <a:ea typeface="Raleway SemiBold"/>
              <a:cs typeface="Raleway SemiBold"/>
              <a:sym typeface="Raleway SemiBold"/>
            </a:endParaRPr>
          </a:p>
        </p:txBody>
      </p:sp>
      <p:pic>
        <p:nvPicPr>
          <p:cNvPr id="257" name="Google Shape;257;p40"/>
          <p:cNvPicPr preferRelativeResize="0"/>
          <p:nvPr/>
        </p:nvPicPr>
        <p:blipFill rotWithShape="1">
          <a:blip r:embed="rId3">
            <a:alphaModFix/>
          </a:blip>
          <a:srcRect b="0" l="0" r="0" t="0"/>
          <a:stretch/>
        </p:blipFill>
        <p:spPr>
          <a:xfrm>
            <a:off x="278700" y="1369625"/>
            <a:ext cx="2443400" cy="2196750"/>
          </a:xfrm>
          <a:prstGeom prst="rect">
            <a:avLst/>
          </a:prstGeom>
          <a:noFill/>
          <a:ln>
            <a:noFill/>
          </a:ln>
        </p:spPr>
      </p:pic>
      <p:sp>
        <p:nvSpPr>
          <p:cNvPr id="258" name="Google Shape;258;p40"/>
          <p:cNvSpPr txBox="1"/>
          <p:nvPr/>
        </p:nvSpPr>
        <p:spPr>
          <a:xfrm>
            <a:off x="4954112" y="3975623"/>
            <a:ext cx="2157888" cy="229274"/>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1" i="0" lang="tr-TR" sz="1800" u="none" cap="none" strike="noStrike">
                <a:solidFill>
                  <a:srgbClr val="741B47"/>
                </a:solidFill>
                <a:latin typeface="Raleway"/>
                <a:ea typeface="Raleway"/>
                <a:cs typeface="Raleway"/>
                <a:sym typeface="Raleway"/>
              </a:rPr>
              <a:t>employees table</a:t>
            </a:r>
            <a:endParaRPr b="1" i="0" sz="2600" u="none" cap="none" strike="noStrike">
              <a:solidFill>
                <a:srgbClr val="419ED3"/>
              </a:solidFill>
              <a:latin typeface="Raleway"/>
              <a:ea typeface="Raleway"/>
              <a:cs typeface="Raleway"/>
              <a:sym typeface="Raleway"/>
            </a:endParaRPr>
          </a:p>
        </p:txBody>
      </p:sp>
      <p:pic>
        <p:nvPicPr>
          <p:cNvPr id="259" name="Google Shape;259;p40"/>
          <p:cNvPicPr preferRelativeResize="0"/>
          <p:nvPr/>
        </p:nvPicPr>
        <p:blipFill rotWithShape="1">
          <a:blip r:embed="rId4">
            <a:alphaModFix/>
          </a:blip>
          <a:srcRect b="0" l="0" r="0" t="0"/>
          <a:stretch/>
        </p:blipFill>
        <p:spPr>
          <a:xfrm>
            <a:off x="2790849" y="800200"/>
            <a:ext cx="6086626" cy="27782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3" name="Shape 113"/>
        <p:cNvGrpSpPr/>
        <p:nvPr/>
      </p:nvGrpSpPr>
      <p:grpSpPr>
        <a:xfrm>
          <a:off x="0" y="0"/>
          <a:ext cx="0" cy="0"/>
          <a:chOff x="0" y="0"/>
          <a:chExt cx="0" cy="0"/>
        </a:xfrm>
      </p:grpSpPr>
      <p:sp>
        <p:nvSpPr>
          <p:cNvPr id="114" name="Google Shape;114;p23"/>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3"/>
          <p:cNvSpPr txBox="1"/>
          <p:nvPr>
            <p:ph type="title"/>
          </p:nvPr>
        </p:nvSpPr>
        <p:spPr>
          <a:xfrm>
            <a:off x="520950" y="428125"/>
            <a:ext cx="8102100" cy="46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2300">
                <a:solidFill>
                  <a:srgbClr val="0A3534"/>
                </a:solidFill>
                <a:latin typeface="Proxima Nova Semibold"/>
                <a:ea typeface="Proxima Nova Semibold"/>
                <a:cs typeface="Proxima Nova Semibold"/>
                <a:sym typeface="Proxima Nova Semibold"/>
              </a:rPr>
              <a:t>Did you complete the pre-class activity?</a:t>
            </a:r>
            <a:endParaRPr sz="2400"/>
          </a:p>
        </p:txBody>
      </p:sp>
      <p:pic>
        <p:nvPicPr>
          <p:cNvPr id="116" name="Google Shape;116;p23"/>
          <p:cNvPicPr preferRelativeResize="0"/>
          <p:nvPr/>
        </p:nvPicPr>
        <p:blipFill rotWithShape="1">
          <a:blip r:embed="rId3">
            <a:alphaModFix/>
          </a:blip>
          <a:srcRect b="0" l="29" r="39" t="0"/>
          <a:stretch/>
        </p:blipFill>
        <p:spPr>
          <a:xfrm>
            <a:off x="520950" y="872093"/>
            <a:ext cx="8102100" cy="3704114"/>
          </a:xfrm>
          <a:prstGeom prst="rect">
            <a:avLst/>
          </a:prstGeom>
          <a:noFill/>
          <a:ln>
            <a:noFill/>
          </a:ln>
        </p:spPr>
      </p:pic>
      <p:pic>
        <p:nvPicPr>
          <p:cNvPr id="117" name="Google Shape;117;p23">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pic>
        <p:nvPicPr>
          <p:cNvPr id="118" name="Google Shape;118;p23"/>
          <p:cNvPicPr preferRelativeResize="0"/>
          <p:nvPr/>
        </p:nvPicPr>
        <p:blipFill rotWithShape="1">
          <a:blip r:embed="rId6">
            <a:alphaModFix/>
          </a:blip>
          <a:srcRect b="0" l="0" r="0" t="0"/>
          <a:stretch/>
        </p:blipFill>
        <p:spPr>
          <a:xfrm>
            <a:off x="786375" y="1524775"/>
            <a:ext cx="2411775" cy="2411750"/>
          </a:xfrm>
          <a:prstGeom prst="rect">
            <a:avLst/>
          </a:prstGeom>
          <a:noFill/>
          <a:ln>
            <a:noFill/>
          </a:ln>
        </p:spPr>
      </p:pic>
      <p:pic>
        <p:nvPicPr>
          <p:cNvPr id="119" name="Google Shape;119;p23"/>
          <p:cNvPicPr preferRelativeResize="0"/>
          <p:nvPr/>
        </p:nvPicPr>
        <p:blipFill rotWithShape="1">
          <a:blip r:embed="rId7">
            <a:alphaModFix/>
          </a:blip>
          <a:srcRect b="0" l="0" r="0" t="0"/>
          <a:stretch/>
        </p:blipFill>
        <p:spPr>
          <a:xfrm>
            <a:off x="5954200" y="1524763"/>
            <a:ext cx="2411775" cy="2411775"/>
          </a:xfrm>
          <a:prstGeom prst="rect">
            <a:avLst/>
          </a:prstGeom>
          <a:noFill/>
          <a:ln>
            <a:noFill/>
          </a:ln>
        </p:spPr>
      </p:pic>
      <p:sp>
        <p:nvSpPr>
          <p:cNvPr id="120" name="Google Shape;120;p23">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pic>
        <p:nvPicPr>
          <p:cNvPr id="265" name="Google Shape;265;p41"/>
          <p:cNvPicPr preferRelativeResize="0"/>
          <p:nvPr/>
        </p:nvPicPr>
        <p:blipFill rotWithShape="1">
          <a:blip r:embed="rId3">
            <a:alphaModFix/>
          </a:blip>
          <a:srcRect b="0" l="0" r="0" t="0"/>
          <a:stretch/>
        </p:blipFill>
        <p:spPr>
          <a:xfrm>
            <a:off x="2171700" y="1260992"/>
            <a:ext cx="3901002" cy="3407281"/>
          </a:xfrm>
          <a:prstGeom prst="rect">
            <a:avLst/>
          </a:prstGeom>
          <a:noFill/>
          <a:ln>
            <a:noFill/>
          </a:ln>
        </p:spPr>
      </p:pic>
      <p:sp>
        <p:nvSpPr>
          <p:cNvPr id="266" name="Google Shape;266;p41"/>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What is in a database?</a:t>
            </a:r>
            <a:endParaRPr b="0" i="0" sz="4800" u="none" cap="none" strike="noStrike">
              <a:solidFill>
                <a:srgbClr val="419ED3"/>
              </a:solidFill>
              <a:latin typeface="Raleway SemiBold"/>
              <a:ea typeface="Raleway SemiBold"/>
              <a:cs typeface="Raleway SemiBold"/>
              <a:sym typeface="Raleway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ctrTitle"/>
          </p:nvPr>
        </p:nvSpPr>
        <p:spPr>
          <a:xfrm>
            <a:off x="883725" y="2150950"/>
            <a:ext cx="8260200" cy="706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Arial"/>
                <a:ea typeface="Arial"/>
                <a:cs typeface="Arial"/>
                <a:sym typeface="Arial"/>
              </a:rPr>
              <a:t>Structured Query Language (SQL)</a:t>
            </a:r>
            <a:endParaRPr>
              <a:solidFill>
                <a:srgbClr val="409CD1"/>
              </a:solidFill>
            </a:endParaRPr>
          </a:p>
        </p:txBody>
      </p:sp>
      <p:sp>
        <p:nvSpPr>
          <p:cNvPr id="272" name="Google Shape;272;p4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
        <p:nvSpPr>
          <p:cNvPr id="273" name="Google Shape;273;p42"/>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79" name="Google Shape;279;p43"/>
          <p:cNvSpPr/>
          <p:nvPr/>
        </p:nvSpPr>
        <p:spPr>
          <a:xfrm>
            <a:off x="288363" y="4712969"/>
            <a:ext cx="1017396" cy="4673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3"/>
          <p:cNvSpPr txBox="1"/>
          <p:nvPr/>
        </p:nvSpPr>
        <p:spPr>
          <a:xfrm>
            <a:off x="357656" y="204553"/>
            <a:ext cx="7958439"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Structured Query Language (SQL)</a:t>
            </a:r>
            <a:endParaRPr b="0" i="0" sz="4800" u="none" cap="none" strike="noStrike">
              <a:solidFill>
                <a:srgbClr val="409ACE"/>
              </a:solidFill>
              <a:latin typeface="Raleway SemiBold"/>
              <a:ea typeface="Raleway SemiBold"/>
              <a:cs typeface="Raleway SemiBold"/>
              <a:sym typeface="Raleway SemiBold"/>
            </a:endParaRPr>
          </a:p>
        </p:txBody>
      </p:sp>
      <p:pic>
        <p:nvPicPr>
          <p:cNvPr id="281" name="Google Shape;281;p43"/>
          <p:cNvPicPr preferRelativeResize="0"/>
          <p:nvPr/>
        </p:nvPicPr>
        <p:blipFill rotWithShape="1">
          <a:blip r:embed="rId3">
            <a:alphaModFix/>
          </a:blip>
          <a:srcRect b="0" l="0" r="0" t="0"/>
          <a:stretch/>
        </p:blipFill>
        <p:spPr>
          <a:xfrm>
            <a:off x="700705" y="901160"/>
            <a:ext cx="7092016" cy="36786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4"/>
          <p:cNvPicPr preferRelativeResize="0"/>
          <p:nvPr/>
        </p:nvPicPr>
        <p:blipFill rotWithShape="1">
          <a:blip r:embed="rId3">
            <a:alphaModFix/>
          </a:blip>
          <a:srcRect b="0" l="0" r="0" t="0"/>
          <a:stretch/>
        </p:blipFill>
        <p:spPr>
          <a:xfrm>
            <a:off x="1958915" y="1073277"/>
            <a:ext cx="6336860" cy="3286934"/>
          </a:xfrm>
          <a:prstGeom prst="rect">
            <a:avLst/>
          </a:prstGeom>
          <a:noFill/>
          <a:ln>
            <a:noFill/>
          </a:ln>
        </p:spPr>
      </p:pic>
      <p:sp>
        <p:nvSpPr>
          <p:cNvPr id="287" name="Google Shape;287;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88" name="Google Shape;288;p44"/>
          <p:cNvSpPr/>
          <p:nvPr/>
        </p:nvSpPr>
        <p:spPr>
          <a:xfrm>
            <a:off x="5229108" y="1842887"/>
            <a:ext cx="1270407" cy="51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4"/>
          <p:cNvSpPr/>
          <p:nvPr/>
        </p:nvSpPr>
        <p:spPr>
          <a:xfrm>
            <a:off x="288363" y="4712969"/>
            <a:ext cx="1017396" cy="4673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4"/>
          <p:cNvSpPr txBox="1"/>
          <p:nvPr/>
        </p:nvSpPr>
        <p:spPr>
          <a:xfrm>
            <a:off x="357656" y="204553"/>
            <a:ext cx="7958439"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Structured Query Language (SQL)</a:t>
            </a:r>
            <a:endParaRPr b="0" i="0" sz="4800" u="none" cap="none" strike="noStrike">
              <a:solidFill>
                <a:srgbClr val="409ACE"/>
              </a:solidFill>
              <a:latin typeface="Raleway SemiBold"/>
              <a:ea typeface="Raleway SemiBold"/>
              <a:cs typeface="Raleway SemiBold"/>
              <a:sym typeface="Raleway SemiBold"/>
            </a:endParaRPr>
          </a:p>
        </p:txBody>
      </p:sp>
      <p:cxnSp>
        <p:nvCxnSpPr>
          <p:cNvPr id="291" name="Google Shape;291;p44"/>
          <p:cNvCxnSpPr/>
          <p:nvPr/>
        </p:nvCxnSpPr>
        <p:spPr>
          <a:xfrm>
            <a:off x="2121408" y="3157728"/>
            <a:ext cx="1097280" cy="0"/>
          </a:xfrm>
          <a:prstGeom prst="straightConnector1">
            <a:avLst/>
          </a:prstGeom>
          <a:noFill/>
          <a:ln cap="flat" cmpd="sng" w="31750">
            <a:solidFill>
              <a:schemeClr val="accent4"/>
            </a:solidFill>
            <a:prstDash val="solid"/>
            <a:round/>
            <a:headEnd len="sm" w="sm" type="none"/>
            <a:tailEnd len="sm" w="sm" type="none"/>
          </a:ln>
        </p:spPr>
      </p:cxnSp>
      <p:sp>
        <p:nvSpPr>
          <p:cNvPr id="292" name="Google Shape;292;p44"/>
          <p:cNvSpPr/>
          <p:nvPr/>
        </p:nvSpPr>
        <p:spPr>
          <a:xfrm>
            <a:off x="522221" y="2477557"/>
            <a:ext cx="1270429" cy="957017"/>
          </a:xfrm>
          <a:prstGeom prst="roundRect">
            <a:avLst>
              <a:gd fmla="val 16667" name="adj"/>
            </a:avLst>
          </a:prstGeom>
          <a:solidFill>
            <a:srgbClr val="8BE9FF"/>
          </a:solidFill>
          <a:ln cap="flat" cmpd="sng" w="25400">
            <a:solidFill>
              <a:srgbClr val="0084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tr-TR" sz="1400" u="none" cap="none" strike="noStrike">
                <a:solidFill>
                  <a:schemeClr val="dk1"/>
                </a:solidFill>
                <a:latin typeface="Arial"/>
                <a:ea typeface="Arial"/>
                <a:cs typeface="Arial"/>
                <a:sym typeface="Arial"/>
              </a:rPr>
              <a:t>DQL</a:t>
            </a:r>
            <a:endParaRPr/>
          </a:p>
          <a:p>
            <a:pPr indent="0" lvl="0" marL="0" marR="0" rtl="0" algn="ctr">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tr-TR" sz="1400" u="none" cap="none" strike="noStrike">
                <a:solidFill>
                  <a:schemeClr val="dk1"/>
                </a:solidFill>
                <a:latin typeface="Arial"/>
                <a:ea typeface="Arial"/>
                <a:cs typeface="Arial"/>
                <a:sym typeface="Arial"/>
              </a:rPr>
              <a:t>SELECT</a:t>
            </a:r>
            <a:endParaRPr b="1" i="0" sz="1400" u="none" cap="none" strike="noStrike">
              <a:solidFill>
                <a:schemeClr val="dk1"/>
              </a:solidFill>
              <a:latin typeface="Arial"/>
              <a:ea typeface="Arial"/>
              <a:cs typeface="Arial"/>
              <a:sym typeface="Arial"/>
            </a:endParaRPr>
          </a:p>
        </p:txBody>
      </p:sp>
      <p:cxnSp>
        <p:nvCxnSpPr>
          <p:cNvPr id="293" name="Google Shape;293;p44"/>
          <p:cNvCxnSpPr/>
          <p:nvPr/>
        </p:nvCxnSpPr>
        <p:spPr>
          <a:xfrm flipH="1" rot="10800000">
            <a:off x="1104376" y="2118757"/>
            <a:ext cx="1638900" cy="358800"/>
          </a:xfrm>
          <a:prstGeom prst="bentConnector2">
            <a:avLst/>
          </a:prstGeom>
          <a:noFill/>
          <a:ln cap="flat" cmpd="sng" w="19050">
            <a:solidFill>
              <a:srgbClr val="00B3DC"/>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99" name="Google Shape;299;p45"/>
          <p:cNvSpPr/>
          <p:nvPr/>
        </p:nvSpPr>
        <p:spPr>
          <a:xfrm>
            <a:off x="5229108" y="1842887"/>
            <a:ext cx="1270407" cy="51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5"/>
          <p:cNvSpPr/>
          <p:nvPr/>
        </p:nvSpPr>
        <p:spPr>
          <a:xfrm>
            <a:off x="288363" y="4712969"/>
            <a:ext cx="1017396" cy="4673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5"/>
          <p:cNvSpPr txBox="1"/>
          <p:nvPr/>
        </p:nvSpPr>
        <p:spPr>
          <a:xfrm>
            <a:off x="357656" y="204553"/>
            <a:ext cx="7958439"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Structured Query Language (SQL)</a:t>
            </a:r>
            <a:endParaRPr b="0" i="0" sz="4800" u="none" cap="none" strike="noStrike">
              <a:solidFill>
                <a:srgbClr val="409ACE"/>
              </a:solidFill>
              <a:latin typeface="Raleway SemiBold"/>
              <a:ea typeface="Raleway SemiBold"/>
              <a:cs typeface="Raleway SemiBold"/>
              <a:sym typeface="Raleway SemiBold"/>
            </a:endParaRPr>
          </a:p>
        </p:txBody>
      </p:sp>
      <p:pic>
        <p:nvPicPr>
          <p:cNvPr id="302" name="Google Shape;302;p45"/>
          <p:cNvPicPr preferRelativeResize="0"/>
          <p:nvPr/>
        </p:nvPicPr>
        <p:blipFill rotWithShape="1">
          <a:blip r:embed="rId3">
            <a:alphaModFix/>
          </a:blip>
          <a:srcRect b="0" l="0" r="0" t="0"/>
          <a:stretch/>
        </p:blipFill>
        <p:spPr>
          <a:xfrm>
            <a:off x="970775" y="907049"/>
            <a:ext cx="6732200" cy="3729725"/>
          </a:xfrm>
          <a:prstGeom prst="rect">
            <a:avLst/>
          </a:prstGeom>
          <a:noFill/>
          <a:ln>
            <a:noFill/>
          </a:ln>
        </p:spPr>
      </p:pic>
      <p:sp>
        <p:nvSpPr>
          <p:cNvPr id="303" name="Google Shape;303;p45"/>
          <p:cNvSpPr txBox="1"/>
          <p:nvPr/>
        </p:nvSpPr>
        <p:spPr>
          <a:xfrm>
            <a:off x="2838625" y="1132863"/>
            <a:ext cx="3000000" cy="453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50"/>
              <a:buFont typeface="Arial"/>
              <a:buNone/>
            </a:pPr>
            <a:r>
              <a:rPr b="1" i="0" lang="tr-TR" sz="1750" u="none" cap="none" strike="noStrike">
                <a:solidFill>
                  <a:srgbClr val="FF0000"/>
                </a:solidFill>
                <a:highlight>
                  <a:schemeClr val="lt1"/>
                </a:highlight>
                <a:latin typeface="Arial"/>
                <a:ea typeface="Arial"/>
                <a:cs typeface="Arial"/>
                <a:sym typeface="Arial"/>
              </a:rPr>
              <a:t>CRUD </a:t>
            </a:r>
            <a:endParaRPr b="1" i="0" sz="1700" u="none" cap="none" strike="noStrik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ctrTitle"/>
          </p:nvPr>
        </p:nvSpPr>
        <p:spPr>
          <a:xfrm>
            <a:off x="903230" y="2136418"/>
            <a:ext cx="6291134" cy="717369"/>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a:ea typeface="Raleway"/>
                <a:cs typeface="Raleway"/>
                <a:sym typeface="Raleway"/>
              </a:rPr>
              <a:t>SQL Language Elements</a:t>
            </a:r>
            <a:endParaRPr>
              <a:solidFill>
                <a:srgbClr val="409CD1"/>
              </a:solidFill>
            </a:endParaRPr>
          </a:p>
        </p:txBody>
      </p:sp>
      <p:sp>
        <p:nvSpPr>
          <p:cNvPr id="309" name="Google Shape;309;p4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
        <p:nvSpPr>
          <p:cNvPr id="310" name="Google Shape;310;p46"/>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Raleway Medium"/>
              <a:ea typeface="Raleway Medium"/>
              <a:cs typeface="Raleway Medium"/>
              <a:sym typeface="Raleway Medium"/>
            </a:endParaRPr>
          </a:p>
        </p:txBody>
      </p:sp>
      <p:sp>
        <p:nvSpPr>
          <p:cNvPr id="316" name="Google Shape;316;p47"/>
          <p:cNvSpPr txBox="1"/>
          <p:nvPr/>
        </p:nvSpPr>
        <p:spPr>
          <a:xfrm>
            <a:off x="963000" y="2104500"/>
            <a:ext cx="7666800" cy="9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tr-TR" sz="2400" u="none" cap="none" strike="noStrike">
                <a:solidFill>
                  <a:srgbClr val="333333"/>
                </a:solidFill>
                <a:latin typeface="Raleway"/>
                <a:ea typeface="Raleway"/>
                <a:cs typeface="Raleway"/>
                <a:sym typeface="Raleway"/>
              </a:rPr>
              <a:t>“The beginning of wisdom is the definition of terms.”</a:t>
            </a:r>
            <a:endParaRPr b="0" i="1" sz="2400" u="none" cap="none" strike="noStrike">
              <a:solidFill>
                <a:srgbClr val="333333"/>
              </a:solidFill>
              <a:latin typeface="Raleway"/>
              <a:ea typeface="Raleway"/>
              <a:cs typeface="Raleway"/>
              <a:sym typeface="Raleway"/>
            </a:endParaRPr>
          </a:p>
          <a:p>
            <a:pPr indent="457200" lvl="0" marL="22860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33"/>
              </a:solidFill>
              <a:latin typeface="Raleway"/>
              <a:ea typeface="Raleway"/>
              <a:cs typeface="Raleway"/>
              <a:sym typeface="Raleway"/>
            </a:endParaRPr>
          </a:p>
          <a:p>
            <a:pPr indent="457200" lvl="0" marL="2286000" marR="0" rtl="0" algn="l">
              <a:lnSpc>
                <a:spcPct val="100000"/>
              </a:lnSpc>
              <a:spcBef>
                <a:spcPts val="0"/>
              </a:spcBef>
              <a:spcAft>
                <a:spcPts val="0"/>
              </a:spcAft>
              <a:buClr>
                <a:srgbClr val="000000"/>
              </a:buClr>
              <a:buSzPts val="1800"/>
              <a:buFont typeface="Arial"/>
              <a:buNone/>
            </a:pPr>
            <a:r>
              <a:rPr b="0" i="0" lang="tr-TR" sz="1800" u="none" cap="none" strike="noStrike">
                <a:solidFill>
                  <a:srgbClr val="333333"/>
                </a:solidFill>
                <a:latin typeface="Raleway"/>
                <a:ea typeface="Raleway"/>
                <a:cs typeface="Raleway"/>
                <a:sym typeface="Raleway"/>
              </a:rPr>
              <a:t>Socrates (470 – 399 B.C.)</a:t>
            </a:r>
            <a:endParaRPr b="0" i="0" sz="1700" u="none" cap="none" strike="noStrike">
              <a:solidFill>
                <a:srgbClr val="000000"/>
              </a:solidFill>
              <a:latin typeface="Raleway Light"/>
              <a:ea typeface="Raleway Light"/>
              <a:cs typeface="Raleway Light"/>
              <a:sym typeface="Raleway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Raleway Medium"/>
              <a:ea typeface="Raleway Medium"/>
              <a:cs typeface="Raleway Medium"/>
              <a:sym typeface="Raleway Medium"/>
            </a:endParaRPr>
          </a:p>
        </p:txBody>
      </p:sp>
      <p:pic>
        <p:nvPicPr>
          <p:cNvPr id="322" name="Google Shape;322;p48"/>
          <p:cNvPicPr preferRelativeResize="0"/>
          <p:nvPr/>
        </p:nvPicPr>
        <p:blipFill rotWithShape="1">
          <a:blip r:embed="rId3">
            <a:alphaModFix/>
          </a:blip>
          <a:srcRect b="0" l="0" r="0" t="0"/>
          <a:stretch/>
        </p:blipFill>
        <p:spPr>
          <a:xfrm>
            <a:off x="762000" y="152400"/>
            <a:ext cx="6444165"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28" name="Google Shape;328;p49"/>
          <p:cNvSpPr txBox="1"/>
          <p:nvPr/>
        </p:nvSpPr>
        <p:spPr>
          <a:xfrm>
            <a:off x="357658" y="223227"/>
            <a:ext cx="80697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4000" u="none" cap="none" strike="noStrike">
                <a:solidFill>
                  <a:srgbClr val="741B47"/>
                </a:solidFill>
                <a:latin typeface="Raleway"/>
                <a:ea typeface="Raleway"/>
                <a:cs typeface="Raleway"/>
                <a:sym typeface="Raleway"/>
              </a:rPr>
              <a:t>SQL Language Elements</a:t>
            </a:r>
            <a:endParaRPr b="0" i="0" sz="4800" u="none" cap="none" strike="noStrike">
              <a:solidFill>
                <a:srgbClr val="409ACE"/>
              </a:solidFill>
              <a:latin typeface="Raleway SemiBold"/>
              <a:ea typeface="Raleway SemiBold"/>
              <a:cs typeface="Raleway SemiBold"/>
              <a:sym typeface="Raleway SemiBold"/>
            </a:endParaRPr>
          </a:p>
        </p:txBody>
      </p:sp>
      <p:pic>
        <p:nvPicPr>
          <p:cNvPr id="329" name="Google Shape;329;p49"/>
          <p:cNvPicPr preferRelativeResize="0"/>
          <p:nvPr/>
        </p:nvPicPr>
        <p:blipFill rotWithShape="1">
          <a:blip r:embed="rId3">
            <a:alphaModFix/>
          </a:blip>
          <a:srcRect b="0" l="0" r="0" t="0"/>
          <a:stretch/>
        </p:blipFill>
        <p:spPr>
          <a:xfrm>
            <a:off x="635075" y="981077"/>
            <a:ext cx="5772150" cy="3181350"/>
          </a:xfrm>
          <a:prstGeom prst="rect">
            <a:avLst/>
          </a:prstGeom>
          <a:noFill/>
          <a:ln>
            <a:noFill/>
          </a:ln>
        </p:spPr>
      </p:pic>
      <p:sp>
        <p:nvSpPr>
          <p:cNvPr id="330" name="Google Shape;330;p49"/>
          <p:cNvSpPr txBox="1"/>
          <p:nvPr/>
        </p:nvSpPr>
        <p:spPr>
          <a:xfrm>
            <a:off x="6389925" y="1049725"/>
            <a:ext cx="239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tr-TR" sz="1600" u="none" cap="none" strike="noStrike">
                <a:solidFill>
                  <a:srgbClr val="000000"/>
                </a:solidFill>
                <a:latin typeface="Barlow"/>
                <a:ea typeface="Barlow"/>
                <a:cs typeface="Barlow"/>
                <a:sym typeface="Barlow"/>
              </a:rPr>
              <a:t>(SQL Syntax)</a:t>
            </a:r>
            <a:endParaRPr b="1" i="0" sz="1600" u="none" cap="none" strike="noStrike">
              <a:solidFill>
                <a:srgbClr val="000000"/>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ctrTitle"/>
          </p:nvPr>
        </p:nvSpPr>
        <p:spPr>
          <a:xfrm>
            <a:off x="1090750" y="1863600"/>
            <a:ext cx="63324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SELECT Statement</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6" name="Google Shape;126;p2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27" name="Google Shape;127;p24"/>
          <p:cNvSpPr txBox="1"/>
          <p:nvPr>
            <p:ph idx="4294967295" type="subTitle"/>
          </p:nvPr>
        </p:nvSpPr>
        <p:spPr>
          <a:xfrm>
            <a:off x="750475" y="952149"/>
            <a:ext cx="7842300" cy="25299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0"/>
              </a:spcBef>
              <a:spcAft>
                <a:spcPts val="0"/>
              </a:spcAft>
              <a:buClr>
                <a:srgbClr val="741B47"/>
              </a:buClr>
              <a:buSzPts val="3600"/>
              <a:buFont typeface="Raleway"/>
              <a:buChar char="▶"/>
            </a:pPr>
            <a:r>
              <a:rPr b="0" i="0" lang="tr-TR" sz="3600" u="none" cap="none" strike="noStrike">
                <a:solidFill>
                  <a:srgbClr val="3A3F50"/>
                </a:solidFill>
                <a:latin typeface="Raleway"/>
                <a:ea typeface="Raleway"/>
                <a:cs typeface="Raleway"/>
                <a:sym typeface="Raleway"/>
              </a:rPr>
              <a:t>What is a database?</a:t>
            </a:r>
            <a:endParaRPr b="0" i="0" sz="3600" u="none" cap="none" strike="noStrike">
              <a:solidFill>
                <a:srgbClr val="3A3F50"/>
              </a:solidFill>
              <a:latin typeface="Raleway"/>
              <a:ea typeface="Raleway"/>
              <a:cs typeface="Raleway"/>
              <a:sym typeface="Raleway"/>
            </a:endParaRPr>
          </a:p>
          <a:p>
            <a:pPr indent="-457200" lvl="0" marL="457200" marR="0" rtl="0" algn="l">
              <a:lnSpc>
                <a:spcPct val="110000"/>
              </a:lnSpc>
              <a:spcBef>
                <a:spcPts val="0"/>
              </a:spcBef>
              <a:spcAft>
                <a:spcPts val="0"/>
              </a:spcAft>
              <a:buClr>
                <a:srgbClr val="741B47"/>
              </a:buClr>
              <a:buSzPts val="3600"/>
              <a:buFont typeface="Raleway"/>
              <a:buChar char="▶"/>
            </a:pPr>
            <a:r>
              <a:rPr b="0" i="0" lang="tr-TR" sz="3600" u="none" cap="none" strike="noStrike">
                <a:solidFill>
                  <a:srgbClr val="3A3F50"/>
                </a:solidFill>
                <a:latin typeface="Raleway"/>
                <a:ea typeface="Raleway"/>
                <a:cs typeface="Raleway"/>
                <a:sym typeface="Raleway"/>
              </a:rPr>
              <a:t>What is in a database?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tr-TR" sz="3600" u="none" cap="none" strike="noStrike">
                <a:solidFill>
                  <a:srgbClr val="3A3F50"/>
                </a:solidFill>
                <a:latin typeface="Raleway"/>
                <a:ea typeface="Raleway"/>
                <a:cs typeface="Raleway"/>
                <a:sym typeface="Raleway"/>
              </a:rPr>
              <a:t>Structured Query Language (SQL)</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0"/>
              </a:spcBef>
              <a:spcAft>
                <a:spcPts val="0"/>
              </a:spcAft>
              <a:buClr>
                <a:srgbClr val="741B47"/>
              </a:buClr>
              <a:buSzPts val="3600"/>
              <a:buFont typeface="Raleway"/>
              <a:buChar char="▶"/>
            </a:pPr>
            <a:r>
              <a:rPr b="0" i="0" lang="tr-TR" sz="3600" u="none" cap="none" strike="noStrike">
                <a:solidFill>
                  <a:srgbClr val="3A3F50"/>
                </a:solidFill>
                <a:latin typeface="Raleway"/>
                <a:ea typeface="Raleway"/>
                <a:cs typeface="Raleway"/>
                <a:sym typeface="Raleway"/>
              </a:rPr>
              <a:t>SQL Language Elements</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41" name="Google Shape;341;p5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4000">
              <a:solidFill>
                <a:srgbClr val="419DD3"/>
              </a:solidFill>
              <a:latin typeface="Raleway Medium"/>
              <a:ea typeface="Raleway Medium"/>
              <a:cs typeface="Raleway Medium"/>
              <a:sym typeface="Raleway Medium"/>
            </a:endParaRPr>
          </a:p>
        </p:txBody>
      </p:sp>
      <p:sp>
        <p:nvSpPr>
          <p:cNvPr id="342" name="Google Shape;342;p51"/>
          <p:cNvSpPr/>
          <p:nvPr/>
        </p:nvSpPr>
        <p:spPr>
          <a:xfrm>
            <a:off x="275850" y="984200"/>
            <a:ext cx="8592300" cy="2401200"/>
          </a:xfrm>
          <a:prstGeom prst="rect">
            <a:avLst/>
          </a:prstGeom>
          <a:solidFill>
            <a:srgbClr val="6EABCD"/>
          </a:solidFill>
          <a:ln>
            <a:noFill/>
          </a:ln>
        </p:spPr>
        <p:txBody>
          <a:bodyPr anchorCtr="0" anchor="ctr" bIns="45700" lIns="91425" spcFirstLastPara="1" rIns="91425" wrap="square" tIns="0">
            <a:noAutofit/>
          </a:bodyPr>
          <a:lstStyle/>
          <a:p>
            <a:pPr indent="-381000" lvl="0" marL="457200" marR="0" rtl="0" algn="l">
              <a:lnSpc>
                <a:spcPct val="100000"/>
              </a:lnSpc>
              <a:spcBef>
                <a:spcPts val="0"/>
              </a:spcBef>
              <a:spcAft>
                <a:spcPts val="0"/>
              </a:spcAft>
              <a:buClr>
                <a:srgbClr val="000000"/>
              </a:buClr>
              <a:buSzPts val="2400"/>
              <a:buFont typeface="Raleway Medium"/>
              <a:buChar char="●"/>
            </a:pPr>
            <a:r>
              <a:rPr b="0" i="0" lang="tr-TR" sz="2400" u="none" cap="none" strike="noStrike">
                <a:solidFill>
                  <a:srgbClr val="000000"/>
                </a:solidFill>
                <a:latin typeface="Raleway Medium"/>
                <a:ea typeface="Raleway Medium"/>
                <a:cs typeface="Raleway Medium"/>
                <a:sym typeface="Raleway Medium"/>
              </a:rPr>
              <a:t>You can retrieve rows from the columns of the table</a:t>
            </a:r>
            <a:endParaRPr b="0" i="0" sz="2400" u="none" cap="none" strike="noStrike">
              <a:solidFill>
                <a:srgbClr val="000000"/>
              </a:solidFill>
              <a:latin typeface="Raleway Medium"/>
              <a:ea typeface="Raleway Medium"/>
              <a:cs typeface="Raleway Medium"/>
              <a:sym typeface="Raleway Medium"/>
            </a:endParaRPr>
          </a:p>
          <a:p>
            <a:pPr indent="0" lvl="0" marL="457200" marR="0" rtl="0" algn="l">
              <a:lnSpc>
                <a:spcPct val="100000"/>
              </a:lnSpc>
              <a:spcBef>
                <a:spcPts val="0"/>
              </a:spcBef>
              <a:spcAft>
                <a:spcPts val="0"/>
              </a:spcAft>
              <a:buClr>
                <a:srgbClr val="000000"/>
              </a:buClr>
              <a:buSzPts val="2400"/>
              <a:buFont typeface="Arial"/>
              <a:buNone/>
            </a:pPr>
            <a:r>
              <a:rPr b="0" i="0" lang="tr-TR" sz="2400" u="none" cap="none" strike="noStrike">
                <a:solidFill>
                  <a:srgbClr val="000000"/>
                </a:solidFill>
                <a:latin typeface="Raleway Medium"/>
                <a:ea typeface="Raleway Medium"/>
                <a:cs typeface="Raleway Medium"/>
                <a:sym typeface="Raleway Medium"/>
              </a:rPr>
              <a:t> by using </a:t>
            </a:r>
            <a:r>
              <a:rPr b="0" i="0" lang="tr-TR" sz="2400" u="none" cap="none" strike="noStrike">
                <a:solidFill>
                  <a:srgbClr val="CC4125"/>
                </a:solidFill>
                <a:latin typeface="Raleway Medium"/>
                <a:ea typeface="Raleway Medium"/>
                <a:cs typeface="Raleway Medium"/>
                <a:sym typeface="Raleway Medium"/>
              </a:rPr>
              <a:t>SELECT</a:t>
            </a:r>
            <a:r>
              <a:rPr b="0" i="0" lang="tr-TR" sz="2400" u="none" cap="none" strike="noStrike">
                <a:solidFill>
                  <a:srgbClr val="DD7E6B"/>
                </a:solidFill>
                <a:latin typeface="Raleway Medium"/>
                <a:ea typeface="Raleway Medium"/>
                <a:cs typeface="Raleway Medium"/>
                <a:sym typeface="Raleway Medium"/>
              </a:rPr>
              <a:t> </a:t>
            </a:r>
            <a:r>
              <a:rPr b="0" i="0" lang="tr-TR" sz="2400" u="none" cap="none" strike="noStrike">
                <a:solidFill>
                  <a:srgbClr val="000000"/>
                </a:solidFill>
                <a:latin typeface="Raleway Medium"/>
                <a:ea typeface="Raleway Medium"/>
                <a:cs typeface="Raleway Medium"/>
                <a:sym typeface="Raleway Medium"/>
              </a:rPr>
              <a:t>statement. </a:t>
            </a:r>
            <a:endParaRPr b="0" i="0" sz="2400" u="none" cap="none" strike="noStrike">
              <a:solidFill>
                <a:srgbClr val="000000"/>
              </a:solidFill>
              <a:latin typeface="Raleway Medium"/>
              <a:ea typeface="Raleway Medium"/>
              <a:cs typeface="Raleway Medium"/>
              <a:sym typeface="Raleway Medium"/>
            </a:endParaRPr>
          </a:p>
          <a:p>
            <a:pPr indent="-381000" lvl="0" marL="457200" marR="0" rtl="0" algn="l">
              <a:lnSpc>
                <a:spcPct val="100000"/>
              </a:lnSpc>
              <a:spcBef>
                <a:spcPts val="0"/>
              </a:spcBef>
              <a:spcAft>
                <a:spcPts val="0"/>
              </a:spcAft>
              <a:buClr>
                <a:srgbClr val="000000"/>
              </a:buClr>
              <a:buSzPts val="2400"/>
              <a:buFont typeface="Arial"/>
              <a:buChar char="●"/>
            </a:pPr>
            <a:r>
              <a:rPr b="0" i="0" lang="tr-TR" sz="2400" u="none" cap="none" strike="noStrike">
                <a:solidFill>
                  <a:srgbClr val="000000"/>
                </a:solidFill>
                <a:latin typeface="Raleway Medium"/>
                <a:ea typeface="Raleway Medium"/>
                <a:cs typeface="Raleway Medium"/>
                <a:sym typeface="Raleway Medium"/>
              </a:rPr>
              <a:t> SELECT statement is used with </a:t>
            </a:r>
            <a:r>
              <a:rPr b="0" i="0" lang="tr-TR" sz="2400" u="none" cap="none" strike="noStrike">
                <a:solidFill>
                  <a:srgbClr val="CC4125"/>
                </a:solidFill>
                <a:latin typeface="Raleway Medium"/>
                <a:ea typeface="Raleway Medium"/>
                <a:cs typeface="Raleway Medium"/>
                <a:sym typeface="Raleway Medium"/>
              </a:rPr>
              <a:t>FROM</a:t>
            </a:r>
            <a:r>
              <a:rPr b="1" i="0" lang="tr-TR" sz="2400" u="none" cap="none" strike="noStrike">
                <a:solidFill>
                  <a:srgbClr val="CC4125"/>
                </a:solidFill>
                <a:latin typeface="Raleway"/>
                <a:ea typeface="Raleway"/>
                <a:cs typeface="Raleway"/>
                <a:sym typeface="Raleway"/>
              </a:rPr>
              <a:t> </a:t>
            </a:r>
            <a:r>
              <a:rPr b="0" i="0" lang="tr-TR" sz="2400" u="none" cap="none" strike="noStrike">
                <a:solidFill>
                  <a:srgbClr val="000000"/>
                </a:solidFill>
                <a:latin typeface="Raleway Medium"/>
                <a:ea typeface="Raleway Medium"/>
                <a:cs typeface="Raleway Medium"/>
                <a:sym typeface="Raleway Medium"/>
              </a:rPr>
              <a:t>keyword.</a:t>
            </a:r>
            <a:endParaRPr b="0" i="0" sz="2400" u="none" cap="none" strike="noStrike">
              <a:solidFill>
                <a:srgbClr val="000000"/>
              </a:solidFill>
              <a:latin typeface="Raleway Medium"/>
              <a:ea typeface="Raleway Medium"/>
              <a:cs typeface="Raleway Medium"/>
              <a:sym typeface="Raleway Medium"/>
            </a:endParaRPr>
          </a:p>
          <a:p>
            <a:pPr indent="-381000" lvl="0" marL="457200" marR="0" rtl="0" algn="l">
              <a:lnSpc>
                <a:spcPct val="100000"/>
              </a:lnSpc>
              <a:spcBef>
                <a:spcPts val="0"/>
              </a:spcBef>
              <a:spcAft>
                <a:spcPts val="0"/>
              </a:spcAft>
              <a:buClr>
                <a:srgbClr val="000000"/>
              </a:buClr>
              <a:buSzPts val="2400"/>
              <a:buFont typeface="Raleway Medium"/>
              <a:buChar char="●"/>
            </a:pPr>
            <a:r>
              <a:rPr b="0" i="0" lang="tr-TR" sz="2400" u="none" cap="none" strike="noStrike">
                <a:solidFill>
                  <a:srgbClr val="000000"/>
                </a:solidFill>
                <a:latin typeface="Raleway Medium"/>
                <a:ea typeface="Raleway Medium"/>
                <a:cs typeface="Raleway Medium"/>
                <a:sym typeface="Raleway Medium"/>
              </a:rPr>
              <a:t> The SELECT statement is used to select data from a database.</a:t>
            </a:r>
            <a:endParaRPr b="0" i="0" sz="2400" u="none" cap="none" strike="noStrike">
              <a:solidFill>
                <a:srgbClr val="000000"/>
              </a:solidFill>
              <a:latin typeface="Raleway"/>
              <a:ea typeface="Raleway"/>
              <a:cs typeface="Raleway"/>
              <a:sym typeface="Raleway"/>
            </a:endParaRPr>
          </a:p>
        </p:txBody>
      </p:sp>
      <p:pic>
        <p:nvPicPr>
          <p:cNvPr id="343" name="Google Shape;343;p51"/>
          <p:cNvPicPr preferRelativeResize="0"/>
          <p:nvPr/>
        </p:nvPicPr>
        <p:blipFill rotWithShape="1">
          <a:blip r:embed="rId3">
            <a:alphaModFix/>
          </a:blip>
          <a:srcRect b="0" l="0" r="0" t="0"/>
          <a:stretch/>
        </p:blipFill>
        <p:spPr>
          <a:xfrm>
            <a:off x="275850" y="3494925"/>
            <a:ext cx="8215251" cy="62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49" name="Google Shape;349;p5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50" name="Google Shape;350;p52"/>
          <p:cNvSpPr txBox="1"/>
          <p:nvPr/>
        </p:nvSpPr>
        <p:spPr>
          <a:xfrm>
            <a:off x="264451" y="530207"/>
            <a:ext cx="8447750" cy="1159697"/>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Selecting column /columns/ all columns</a:t>
            </a:r>
            <a:endParaRPr b="1"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column_name         </a:t>
            </a: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table_name</a:t>
            </a:r>
            <a:r>
              <a:rPr b="1" i="0" lang="tr-TR" sz="2400" u="none" cap="none" strike="noStrike">
                <a:solidFill>
                  <a:srgbClr val="202122"/>
                </a:solidFill>
                <a:latin typeface="Arial"/>
                <a:ea typeface="Arial"/>
                <a:cs typeface="Arial"/>
                <a:sym typeface="Arial"/>
              </a:rPr>
              <a:t>;</a:t>
            </a:r>
            <a:endParaRPr b="1"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1" i="0" lang="tr-TR" sz="2400" u="none" cap="none" strike="noStrike">
                <a:solidFill>
                  <a:srgbClr val="202122"/>
                </a:solidFill>
                <a:latin typeface="Arial"/>
                <a:ea typeface="Arial"/>
                <a:cs typeface="Arial"/>
                <a:sym typeface="Arial"/>
              </a:rPr>
              <a:t>	     </a:t>
            </a:r>
            <a:r>
              <a:rPr b="0" i="0" lang="tr-TR" sz="2400" u="none" cap="none" strike="noStrike">
                <a:solidFill>
                  <a:srgbClr val="202122"/>
                </a:solidFill>
                <a:latin typeface="Arial"/>
                <a:ea typeface="Arial"/>
                <a:cs typeface="Arial"/>
                <a:sym typeface="Arial"/>
              </a:rPr>
              <a:t>column_name(s)</a:t>
            </a:r>
            <a:endParaRPr b="0"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None/>
            </a:pPr>
            <a:r>
              <a:rPr b="0" i="0" lang="tr-TR" sz="2400" u="none" cap="none" strike="noStrike">
                <a:solidFill>
                  <a:srgbClr val="202122"/>
                </a:solidFill>
                <a:latin typeface="Arial"/>
                <a:ea typeface="Arial"/>
                <a:cs typeface="Arial"/>
                <a:sym typeface="Arial"/>
              </a:rPr>
              <a:t>		*</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56" name="Google Shape;356;p5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pic>
        <p:nvPicPr>
          <p:cNvPr id="357" name="Google Shape;357;p53"/>
          <p:cNvPicPr preferRelativeResize="0"/>
          <p:nvPr/>
        </p:nvPicPr>
        <p:blipFill rotWithShape="1">
          <a:blip r:embed="rId3">
            <a:alphaModFix/>
          </a:blip>
          <a:srcRect b="0" l="0" r="0" t="0"/>
          <a:stretch/>
        </p:blipFill>
        <p:spPr>
          <a:xfrm>
            <a:off x="590205" y="754222"/>
            <a:ext cx="7963590" cy="36350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63" name="Google Shape;363;p5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64" name="Google Shape;364;p54"/>
          <p:cNvSpPr txBox="1"/>
          <p:nvPr/>
        </p:nvSpPr>
        <p:spPr>
          <a:xfrm>
            <a:off x="186780" y="658005"/>
            <a:ext cx="5640899" cy="1166386"/>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empname </a:t>
            </a:r>
            <a:endParaRPr b="0"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pic>
        <p:nvPicPr>
          <p:cNvPr id="365" name="Google Shape;365;p54"/>
          <p:cNvPicPr preferRelativeResize="0"/>
          <p:nvPr/>
        </p:nvPicPr>
        <p:blipFill rotWithShape="1">
          <a:blip r:embed="rId3">
            <a:alphaModFix/>
          </a:blip>
          <a:srcRect b="0" l="0" r="0" t="0"/>
          <a:stretch/>
        </p:blipFill>
        <p:spPr>
          <a:xfrm>
            <a:off x="6317720" y="173800"/>
            <a:ext cx="1627595" cy="4998125"/>
          </a:xfrm>
          <a:prstGeom prst="rect">
            <a:avLst/>
          </a:prstGeom>
          <a:noFill/>
          <a:ln>
            <a:noFill/>
          </a:ln>
        </p:spPr>
      </p:pic>
      <p:pic>
        <p:nvPicPr>
          <p:cNvPr id="366" name="Google Shape;366;p54"/>
          <p:cNvPicPr preferRelativeResize="0"/>
          <p:nvPr/>
        </p:nvPicPr>
        <p:blipFill rotWithShape="1">
          <a:blip r:embed="rId4">
            <a:alphaModFix/>
          </a:blip>
          <a:srcRect b="0" l="0" r="0" t="0"/>
          <a:stretch/>
        </p:blipFill>
        <p:spPr>
          <a:xfrm>
            <a:off x="265042" y="1982102"/>
            <a:ext cx="5484373" cy="25033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72" name="Google Shape;372;p5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73" name="Google Shape;373;p55"/>
          <p:cNvSpPr txBox="1"/>
          <p:nvPr/>
        </p:nvSpPr>
        <p:spPr>
          <a:xfrm>
            <a:off x="159820" y="1274569"/>
            <a:ext cx="6615517" cy="106421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empname, empsurname, job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pic>
        <p:nvPicPr>
          <p:cNvPr id="374" name="Google Shape;374;p55"/>
          <p:cNvPicPr preferRelativeResize="0"/>
          <p:nvPr/>
        </p:nvPicPr>
        <p:blipFill rotWithShape="1">
          <a:blip r:embed="rId3">
            <a:alphaModFix/>
          </a:blip>
          <a:srcRect b="0" l="0" r="6501" t="0"/>
          <a:stretch/>
        </p:blipFill>
        <p:spPr>
          <a:xfrm>
            <a:off x="5676422" y="1021403"/>
            <a:ext cx="3392929" cy="3704473"/>
          </a:xfrm>
          <a:prstGeom prst="rect">
            <a:avLst/>
          </a:prstGeom>
          <a:noFill/>
          <a:ln>
            <a:noFill/>
          </a:ln>
        </p:spPr>
      </p:pic>
      <p:pic>
        <p:nvPicPr>
          <p:cNvPr id="375" name="Google Shape;375;p55"/>
          <p:cNvPicPr preferRelativeResize="0"/>
          <p:nvPr/>
        </p:nvPicPr>
        <p:blipFill rotWithShape="1">
          <a:blip r:embed="rId4">
            <a:alphaModFix/>
          </a:blip>
          <a:srcRect b="0" l="0" r="0" t="0"/>
          <a:stretch/>
        </p:blipFill>
        <p:spPr>
          <a:xfrm>
            <a:off x="74649" y="2338788"/>
            <a:ext cx="4904904" cy="22388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81" name="Google Shape;381;p5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82" name="Google Shape;382;p56"/>
          <p:cNvSpPr txBox="1"/>
          <p:nvPr/>
        </p:nvSpPr>
        <p:spPr>
          <a:xfrm>
            <a:off x="74649" y="752055"/>
            <a:ext cx="9031275" cy="1606397"/>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0" i="0" lang="tr-TR" sz="2400" u="none" cap="none" strike="noStrike">
                <a:solidFill>
                  <a:srgbClr val="000000"/>
                </a:solidFill>
                <a:latin typeface="Raleway Medium"/>
                <a:ea typeface="Raleway Medium"/>
                <a:cs typeface="Raleway Medium"/>
                <a:sym typeface="Raleway Medium"/>
              </a:rPr>
              <a:t>To retrieve all of the information from your table, an asterisk </a:t>
            </a:r>
            <a:r>
              <a:rPr b="0" i="0" lang="tr-TR" sz="2800" u="none" cap="none" strike="noStrike">
                <a:solidFill>
                  <a:srgbClr val="FF0000"/>
                </a:solidFill>
                <a:latin typeface="Raleway Medium"/>
                <a:ea typeface="Raleway Medium"/>
                <a:cs typeface="Raleway Medium"/>
                <a:sym typeface="Raleway Medium"/>
              </a:rPr>
              <a:t>(*)</a:t>
            </a:r>
            <a:r>
              <a:rPr b="0" i="0" lang="tr-TR" sz="2400" u="none" cap="none" strike="noStrike">
                <a:solidFill>
                  <a:srgbClr val="000000"/>
                </a:solidFill>
                <a:latin typeface="Raleway Medium"/>
                <a:ea typeface="Raleway Medium"/>
                <a:cs typeface="Raleway Medium"/>
                <a:sym typeface="Raleway Medium"/>
              </a:rPr>
              <a:t> character can be used after the SELECT</a:t>
            </a:r>
            <a:endParaRPr b="1" i="0" sz="2400" u="none" cap="none" strike="noStrike">
              <a:solidFill>
                <a:srgbClr val="20212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 </a:t>
            </a: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pic>
        <p:nvPicPr>
          <p:cNvPr id="383" name="Google Shape;383;p56"/>
          <p:cNvPicPr preferRelativeResize="0"/>
          <p:nvPr/>
        </p:nvPicPr>
        <p:blipFill rotWithShape="1">
          <a:blip r:embed="rId3">
            <a:alphaModFix/>
          </a:blip>
          <a:srcRect b="0" l="0" r="0" t="0"/>
          <a:stretch/>
        </p:blipFill>
        <p:spPr>
          <a:xfrm>
            <a:off x="78131" y="2706169"/>
            <a:ext cx="4229469" cy="1930581"/>
          </a:xfrm>
          <a:prstGeom prst="rect">
            <a:avLst/>
          </a:prstGeom>
          <a:noFill/>
          <a:ln>
            <a:noFill/>
          </a:ln>
        </p:spPr>
      </p:pic>
      <p:pic>
        <p:nvPicPr>
          <p:cNvPr id="384" name="Google Shape;384;p56"/>
          <p:cNvPicPr preferRelativeResize="0"/>
          <p:nvPr/>
        </p:nvPicPr>
        <p:blipFill rotWithShape="1">
          <a:blip r:embed="rId4">
            <a:alphaModFix/>
          </a:blip>
          <a:srcRect b="0" l="0" r="0" t="0"/>
          <a:stretch/>
        </p:blipFill>
        <p:spPr>
          <a:xfrm>
            <a:off x="4487420" y="2618994"/>
            <a:ext cx="4290820" cy="20177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ctrTitle"/>
          </p:nvPr>
        </p:nvSpPr>
        <p:spPr>
          <a:xfrm>
            <a:off x="1090750" y="1863600"/>
            <a:ext cx="63324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DISTINCT Clause</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395" name="Google Shape;395;p5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396" name="Google Shape;396;p58"/>
          <p:cNvSpPr/>
          <p:nvPr/>
        </p:nvSpPr>
        <p:spPr>
          <a:xfrm>
            <a:off x="351700" y="980650"/>
            <a:ext cx="8411400" cy="18036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73A3C"/>
              </a:buClr>
              <a:buSzPts val="2400"/>
              <a:buFont typeface="Arial"/>
              <a:buNone/>
            </a:pPr>
            <a:r>
              <a:rPr b="0" i="0" lang="tr-TR" sz="2400" u="none" cap="none" strike="noStrike">
                <a:solidFill>
                  <a:srgbClr val="373A3C"/>
                </a:solidFill>
                <a:latin typeface="Raleway Medium"/>
                <a:ea typeface="Raleway Medium"/>
                <a:cs typeface="Raleway Medium"/>
                <a:sym typeface="Raleway Medium"/>
              </a:rPr>
              <a:t>Columns in the tables may often contain some duplicate values, but you may only need the distinct values as a result. In such cases, we use the </a:t>
            </a:r>
            <a:r>
              <a:rPr b="0" i="0" lang="tr-TR" sz="2400" u="none" cap="none" strike="noStrike">
                <a:solidFill>
                  <a:srgbClr val="FF0000"/>
                </a:solidFill>
                <a:latin typeface="Raleway Medium"/>
                <a:ea typeface="Raleway Medium"/>
                <a:cs typeface="Raleway Medium"/>
                <a:sym typeface="Raleway Medium"/>
              </a:rPr>
              <a:t>SELECT</a:t>
            </a:r>
            <a:r>
              <a:rPr b="0" i="0" lang="tr-TR" sz="2400" u="none" cap="none" strike="noStrike">
                <a:solidFill>
                  <a:srgbClr val="373A3C"/>
                </a:solidFill>
                <a:latin typeface="Raleway Medium"/>
                <a:ea typeface="Raleway Medium"/>
                <a:cs typeface="Raleway Medium"/>
                <a:sym typeface="Raleway Medium"/>
              </a:rPr>
              <a:t> statement with the </a:t>
            </a:r>
            <a:r>
              <a:rPr b="0" i="0" lang="tr-TR" sz="2400" u="none" cap="none" strike="noStrike">
                <a:solidFill>
                  <a:srgbClr val="FF0000"/>
                </a:solidFill>
                <a:latin typeface="Raleway Medium"/>
                <a:ea typeface="Raleway Medium"/>
                <a:cs typeface="Raleway Medium"/>
                <a:sym typeface="Raleway Medium"/>
              </a:rPr>
              <a:t>DISTINCT</a:t>
            </a:r>
            <a:r>
              <a:rPr b="0" i="0" lang="tr-TR" sz="2400" u="none" cap="none" strike="noStrike">
                <a:solidFill>
                  <a:srgbClr val="373A3C"/>
                </a:solidFill>
                <a:latin typeface="Raleway Medium"/>
                <a:ea typeface="Raleway Medium"/>
                <a:cs typeface="Raleway Medium"/>
                <a:sym typeface="Raleway Medium"/>
              </a:rPr>
              <a:t> clause.</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02" name="Google Shape;402;p5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403" name="Google Shape;403;p59"/>
          <p:cNvSpPr/>
          <p:nvPr/>
        </p:nvSpPr>
        <p:spPr>
          <a:xfrm flipH="1">
            <a:off x="548725" y="1002100"/>
            <a:ext cx="8100300" cy="15696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73A3C"/>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FF0000"/>
                </a:solidFill>
                <a:latin typeface="Raleway Medium"/>
                <a:ea typeface="Raleway Medium"/>
                <a:cs typeface="Raleway Medium"/>
                <a:sym typeface="Raleway Medium"/>
              </a:rPr>
              <a:t>SELECT DISTINCT</a:t>
            </a:r>
            <a:r>
              <a:rPr b="0" i="0" lang="tr-TR" sz="2400" u="none" cap="none" strike="noStrike">
                <a:solidFill>
                  <a:srgbClr val="373A3C"/>
                </a:solidFill>
                <a:latin typeface="Raleway Medium"/>
                <a:ea typeface="Raleway Medium"/>
                <a:cs typeface="Raleway Medium"/>
                <a:sym typeface="Raleway Medium"/>
              </a:rPr>
              <a:t> is used to return only distinct (different/unique) values to eliminate duplicate rows in a result set. Here is the syntax of the </a:t>
            </a:r>
            <a:r>
              <a:rPr b="0" i="0" lang="tr-TR" sz="2400" u="none" cap="none" strike="noStrike">
                <a:solidFill>
                  <a:srgbClr val="FF0000"/>
                </a:solidFill>
                <a:latin typeface="Raleway Medium"/>
                <a:ea typeface="Raleway Medium"/>
                <a:cs typeface="Raleway Medium"/>
                <a:sym typeface="Raleway Medium"/>
              </a:rPr>
              <a:t>DISTINCT</a:t>
            </a:r>
            <a:r>
              <a:rPr b="0" i="0" lang="tr-TR" sz="2400" u="none" cap="none" strike="noStrike">
                <a:solidFill>
                  <a:srgbClr val="373A3C"/>
                </a:solidFill>
                <a:latin typeface="Raleway Medium"/>
                <a:ea typeface="Raleway Medium"/>
                <a:cs typeface="Raleway Medium"/>
                <a:sym typeface="Raleway Medium"/>
              </a:rPr>
              <a:t> clause:</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404" name="Google Shape;404;p59"/>
          <p:cNvSpPr txBox="1"/>
          <p:nvPr/>
        </p:nvSpPr>
        <p:spPr>
          <a:xfrm>
            <a:off x="247783" y="2865250"/>
            <a:ext cx="8401242" cy="106421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 DISTINCT column_name(s) FROM </a:t>
            </a:r>
            <a:r>
              <a:rPr b="0" i="0" lang="tr-TR" sz="2400" u="none" cap="none" strike="noStrike">
                <a:solidFill>
                  <a:srgbClr val="202122"/>
                </a:solidFill>
                <a:latin typeface="Arial"/>
                <a:ea typeface="Arial"/>
                <a:cs typeface="Arial"/>
                <a:sym typeface="Arial"/>
              </a:rPr>
              <a:t>table_name</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10" name="Google Shape;410;p60"/>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411" name="Google Shape;411;p60"/>
          <p:cNvSpPr txBox="1"/>
          <p:nvPr/>
        </p:nvSpPr>
        <p:spPr>
          <a:xfrm>
            <a:off x="74650" y="752055"/>
            <a:ext cx="3347820" cy="71098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 Duplicated Rows</a:t>
            </a:r>
            <a:endParaRPr b="0" i="0" sz="3200" u="none" cap="none" strike="noStrike">
              <a:solidFill>
                <a:srgbClr val="419ED3"/>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202122"/>
              </a:solidFill>
              <a:latin typeface="Arial"/>
              <a:ea typeface="Arial"/>
              <a:cs typeface="Arial"/>
              <a:sym typeface="Arial"/>
            </a:endParaRPr>
          </a:p>
        </p:txBody>
      </p:sp>
      <p:pic>
        <p:nvPicPr>
          <p:cNvPr id="412" name="Google Shape;412;p60"/>
          <p:cNvPicPr preferRelativeResize="0"/>
          <p:nvPr/>
        </p:nvPicPr>
        <p:blipFill rotWithShape="1">
          <a:blip r:embed="rId3">
            <a:alphaModFix/>
          </a:blip>
          <a:srcRect b="0" l="0" r="0" t="0"/>
          <a:stretch/>
        </p:blipFill>
        <p:spPr>
          <a:xfrm>
            <a:off x="6344765" y="2533651"/>
            <a:ext cx="1698739" cy="1552489"/>
          </a:xfrm>
          <a:prstGeom prst="rect">
            <a:avLst/>
          </a:prstGeom>
          <a:noFill/>
          <a:ln>
            <a:noFill/>
          </a:ln>
        </p:spPr>
      </p:pic>
      <p:pic>
        <p:nvPicPr>
          <p:cNvPr id="413" name="Google Shape;413;p60"/>
          <p:cNvPicPr preferRelativeResize="0"/>
          <p:nvPr/>
        </p:nvPicPr>
        <p:blipFill rotWithShape="1">
          <a:blip r:embed="rId4">
            <a:alphaModFix/>
          </a:blip>
          <a:srcRect b="0" l="0" r="0" t="0"/>
          <a:stretch/>
        </p:blipFill>
        <p:spPr>
          <a:xfrm>
            <a:off x="128463" y="1475882"/>
            <a:ext cx="5088351" cy="2322625"/>
          </a:xfrm>
          <a:prstGeom prst="rect">
            <a:avLst/>
          </a:prstGeom>
          <a:noFill/>
          <a:ln>
            <a:noFill/>
          </a:ln>
        </p:spPr>
      </p:pic>
      <p:sp>
        <p:nvSpPr>
          <p:cNvPr id="414" name="Google Shape;414;p60"/>
          <p:cNvSpPr txBox="1"/>
          <p:nvPr/>
        </p:nvSpPr>
        <p:spPr>
          <a:xfrm>
            <a:off x="5541690" y="1442026"/>
            <a:ext cx="3666487" cy="11951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1" i="0" lang="tr-TR" sz="2400" u="none" cap="none" strike="noStrike">
                <a:solidFill>
                  <a:srgbClr val="000000"/>
                </a:solidFill>
                <a:latin typeface="Raleway"/>
                <a:ea typeface="Raleway"/>
                <a:cs typeface="Raleway"/>
                <a:sym typeface="Raleway"/>
              </a:rPr>
              <a:t>DISTINCT</a:t>
            </a:r>
            <a:r>
              <a:rPr b="0" i="0" lang="tr-TR" sz="2400" u="none" cap="none" strike="noStrike">
                <a:solidFill>
                  <a:srgbClr val="000000"/>
                </a:solidFill>
                <a:latin typeface="Raleway"/>
                <a:ea typeface="Raleway"/>
                <a:cs typeface="Raleway"/>
                <a:sym typeface="Raleway"/>
              </a:rPr>
              <a:t> job</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ctrTitle"/>
          </p:nvPr>
        </p:nvSpPr>
        <p:spPr>
          <a:xfrm>
            <a:off x="946150" y="2157975"/>
            <a:ext cx="5403900" cy="8274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SzPts val="4800"/>
              <a:buNone/>
            </a:pPr>
            <a:r>
              <a:rPr lang="tr-TR" sz="3600">
                <a:solidFill>
                  <a:srgbClr val="3A3F50"/>
                </a:solidFill>
                <a:latin typeface="Raleway"/>
                <a:ea typeface="Raleway"/>
                <a:cs typeface="Raleway"/>
                <a:sym typeface="Raleway"/>
              </a:rPr>
              <a:t>What is a database?</a:t>
            </a:r>
            <a:endParaRPr sz="4000">
              <a:solidFill>
                <a:srgbClr val="741B47"/>
              </a:solidFill>
              <a:latin typeface="Raleway Medium"/>
              <a:ea typeface="Raleway Medium"/>
              <a:cs typeface="Raleway Medium"/>
              <a:sym typeface="Raleway Medium"/>
            </a:endParaRPr>
          </a:p>
        </p:txBody>
      </p:sp>
      <p:sp>
        <p:nvSpPr>
          <p:cNvPr id="133" name="Google Shape;133;p2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20" name="Google Shape;420;p6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421" name="Google Shape;421;p61"/>
          <p:cNvSpPr txBox="1"/>
          <p:nvPr/>
        </p:nvSpPr>
        <p:spPr>
          <a:xfrm>
            <a:off x="74650" y="752055"/>
            <a:ext cx="3809374" cy="5193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 Duplicated Rows</a:t>
            </a:r>
            <a:endParaRPr b="0" i="0" sz="3200" u="none" cap="none" strike="noStrike">
              <a:solidFill>
                <a:srgbClr val="419ED3"/>
              </a:solidFill>
              <a:latin typeface="Raleway SemiBold"/>
              <a:ea typeface="Raleway SemiBold"/>
              <a:cs typeface="Raleway SemiBold"/>
              <a:sym typeface="Raleway SemiBold"/>
            </a:endParaRPr>
          </a:p>
        </p:txBody>
      </p:sp>
      <p:pic>
        <p:nvPicPr>
          <p:cNvPr id="422" name="Google Shape;422;p61"/>
          <p:cNvPicPr preferRelativeResize="0"/>
          <p:nvPr/>
        </p:nvPicPr>
        <p:blipFill rotWithShape="1">
          <a:blip r:embed="rId3">
            <a:alphaModFix/>
          </a:blip>
          <a:srcRect b="0" l="0" r="0" t="0"/>
          <a:stretch/>
        </p:blipFill>
        <p:spPr>
          <a:xfrm>
            <a:off x="5620349" y="2654944"/>
            <a:ext cx="2698465" cy="2400916"/>
          </a:xfrm>
          <a:prstGeom prst="rect">
            <a:avLst/>
          </a:prstGeom>
          <a:noFill/>
          <a:ln>
            <a:noFill/>
          </a:ln>
        </p:spPr>
      </p:pic>
      <p:sp>
        <p:nvSpPr>
          <p:cNvPr id="423" name="Google Shape;423;p61"/>
          <p:cNvSpPr txBox="1"/>
          <p:nvPr/>
        </p:nvSpPr>
        <p:spPr>
          <a:xfrm>
            <a:off x="4334254" y="1627668"/>
            <a:ext cx="4771671" cy="11289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1" i="0" lang="tr-TR" sz="2400" u="none" cap="none" strike="noStrike">
                <a:solidFill>
                  <a:srgbClr val="000000"/>
                </a:solidFill>
                <a:latin typeface="Raleway"/>
                <a:ea typeface="Raleway"/>
                <a:cs typeface="Raleway"/>
                <a:sym typeface="Raleway"/>
              </a:rPr>
              <a:t>DISTINCT</a:t>
            </a:r>
            <a:r>
              <a:rPr b="0" i="0" lang="tr-TR" sz="2400" u="none" cap="none" strike="noStrike">
                <a:solidFill>
                  <a:srgbClr val="000000"/>
                </a:solidFill>
                <a:latin typeface="Raleway"/>
                <a:ea typeface="Raleway"/>
                <a:cs typeface="Raleway"/>
                <a:sym typeface="Raleway"/>
              </a:rPr>
              <a:t> gender, job</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r>
              <a:rPr b="1" i="0" lang="tr-TR" sz="2400" u="none" cap="none" strike="noStrike">
                <a:solidFill>
                  <a:srgbClr val="202122"/>
                </a:solidFill>
                <a:latin typeface="Arial"/>
                <a:ea typeface="Arial"/>
                <a:cs typeface="Arial"/>
                <a:sym typeface="Arial"/>
              </a:rPr>
              <a:t>;</a:t>
            </a:r>
            <a:endParaRPr b="0" i="0" sz="1800" u="none" cap="none" strike="noStrike">
              <a:solidFill>
                <a:srgbClr val="000000"/>
              </a:solidFill>
              <a:latin typeface="Raleway"/>
              <a:ea typeface="Raleway"/>
              <a:cs typeface="Raleway"/>
              <a:sym typeface="Raleway"/>
            </a:endParaRPr>
          </a:p>
        </p:txBody>
      </p:sp>
      <p:pic>
        <p:nvPicPr>
          <p:cNvPr id="424" name="Google Shape;424;p61"/>
          <p:cNvPicPr preferRelativeResize="0"/>
          <p:nvPr/>
        </p:nvPicPr>
        <p:blipFill rotWithShape="1">
          <a:blip r:embed="rId4">
            <a:alphaModFix/>
          </a:blip>
          <a:srcRect b="0" l="0" r="0" t="0"/>
          <a:stretch/>
        </p:blipFill>
        <p:spPr>
          <a:xfrm>
            <a:off x="191589" y="1849706"/>
            <a:ext cx="3901901" cy="17810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txBox="1"/>
          <p:nvPr>
            <p:ph type="ctrTitle"/>
          </p:nvPr>
        </p:nvSpPr>
        <p:spPr>
          <a:xfrm>
            <a:off x="1090750" y="1863600"/>
            <a:ext cx="72639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WHERE &amp; LIMIT Clauses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35" name="Google Shape;435;p6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436" name="Google Shape;436;p63"/>
          <p:cNvSpPr/>
          <p:nvPr/>
        </p:nvSpPr>
        <p:spPr>
          <a:xfrm>
            <a:off x="574051" y="1011673"/>
            <a:ext cx="7631700" cy="12003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1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 is used to filter records.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It allows you to define a specific search condition for the result set returned by a query.</a:t>
            </a:r>
            <a:endParaRPr b="0" i="0" sz="2400" u="none" cap="none" strike="noStrike">
              <a:solidFill>
                <a:srgbClr val="373A3C"/>
              </a:solidFill>
              <a:latin typeface="Raleway Medium"/>
              <a:ea typeface="Raleway Medium"/>
              <a:cs typeface="Raleway Medium"/>
              <a:sym typeface="Raleway Medium"/>
            </a:endParaRPr>
          </a:p>
        </p:txBody>
      </p:sp>
      <p:sp>
        <p:nvSpPr>
          <p:cNvPr id="437" name="Google Shape;437;p63"/>
          <p:cNvSpPr txBox="1"/>
          <p:nvPr/>
        </p:nvSpPr>
        <p:spPr>
          <a:xfrm>
            <a:off x="2482183" y="2571750"/>
            <a:ext cx="6661817" cy="173650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000000"/>
                </a:solidFill>
                <a:latin typeface="Raleway"/>
                <a:ea typeface="Raleway"/>
                <a:cs typeface="Raleway"/>
                <a:sym typeface="Raleway"/>
              </a:rPr>
              <a:t>column_name(s)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table_name</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condition(s);</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43" name="Google Shape;443;p64"/>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pic>
        <p:nvPicPr>
          <p:cNvPr id="444" name="Google Shape;444;p64"/>
          <p:cNvPicPr preferRelativeResize="0"/>
          <p:nvPr/>
        </p:nvPicPr>
        <p:blipFill rotWithShape="1">
          <a:blip r:embed="rId3">
            <a:alphaModFix/>
          </a:blip>
          <a:srcRect b="0" l="0" r="0" t="7358"/>
          <a:stretch/>
        </p:blipFill>
        <p:spPr>
          <a:xfrm>
            <a:off x="2169512" y="1088566"/>
            <a:ext cx="4786873" cy="3881134"/>
          </a:xfrm>
          <a:prstGeom prst="rect">
            <a:avLst/>
          </a:prstGeom>
          <a:noFill/>
          <a:ln>
            <a:noFill/>
          </a:ln>
        </p:spPr>
      </p:pic>
      <p:sp>
        <p:nvSpPr>
          <p:cNvPr id="445" name="Google Shape;445;p64"/>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WHERE Clause – Operators</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51" name="Google Shape;451;p65"/>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sp>
        <p:nvSpPr>
          <p:cNvPr id="452" name="Google Shape;452;p65"/>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WHERE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
        <p:nvSpPr>
          <p:cNvPr id="453" name="Google Shape;453;p65"/>
          <p:cNvSpPr txBox="1"/>
          <p:nvPr/>
        </p:nvSpPr>
        <p:spPr>
          <a:xfrm>
            <a:off x="431799" y="1365836"/>
            <a:ext cx="4471466" cy="12963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000000"/>
                </a:solidFill>
                <a:latin typeface="Raleway"/>
                <a:ea typeface="Raleway"/>
                <a:cs typeface="Raleway"/>
                <a:sym typeface="Raleway"/>
              </a:rPr>
              <a:t>*</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gender='F';</a:t>
            </a:r>
            <a:endParaRPr b="0" i="0" sz="1800" u="none" cap="none" strike="noStrike">
              <a:solidFill>
                <a:srgbClr val="000000"/>
              </a:solidFill>
              <a:latin typeface="Raleway"/>
              <a:ea typeface="Raleway"/>
              <a:cs typeface="Raleway"/>
              <a:sym typeface="Raleway"/>
            </a:endParaRPr>
          </a:p>
        </p:txBody>
      </p:sp>
      <p:pic>
        <p:nvPicPr>
          <p:cNvPr id="454" name="Google Shape;454;p65"/>
          <p:cNvPicPr preferRelativeResize="0"/>
          <p:nvPr/>
        </p:nvPicPr>
        <p:blipFill rotWithShape="1">
          <a:blip r:embed="rId3">
            <a:alphaModFix/>
          </a:blip>
          <a:srcRect b="0" l="0" r="0" t="0"/>
          <a:stretch/>
        </p:blipFill>
        <p:spPr>
          <a:xfrm>
            <a:off x="431799" y="2922101"/>
            <a:ext cx="7887383" cy="1714649"/>
          </a:xfrm>
          <a:prstGeom prst="rect">
            <a:avLst/>
          </a:prstGeom>
          <a:noFill/>
          <a:ln>
            <a:noFill/>
          </a:ln>
        </p:spPr>
      </p:pic>
      <p:pic>
        <p:nvPicPr>
          <p:cNvPr id="455" name="Google Shape;455;p65"/>
          <p:cNvPicPr preferRelativeResize="0"/>
          <p:nvPr/>
        </p:nvPicPr>
        <p:blipFill rotWithShape="1">
          <a:blip r:embed="rId4">
            <a:alphaModFix/>
          </a:blip>
          <a:srcRect b="0" l="0" r="0" t="0"/>
          <a:stretch/>
        </p:blipFill>
        <p:spPr>
          <a:xfrm>
            <a:off x="3762707" y="264827"/>
            <a:ext cx="5053951" cy="23069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61" name="Google Shape;461;p66"/>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sp>
        <p:nvSpPr>
          <p:cNvPr id="462" name="Google Shape;462;p66"/>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WHERE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
        <p:nvSpPr>
          <p:cNvPr id="463" name="Google Shape;463;p66"/>
          <p:cNvSpPr txBox="1"/>
          <p:nvPr/>
        </p:nvSpPr>
        <p:spPr>
          <a:xfrm>
            <a:off x="266525" y="1266005"/>
            <a:ext cx="3780934" cy="143946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a:t>
            </a:r>
            <a:r>
              <a:rPr b="0" i="0" lang="tr-TR" sz="2400" u="none" cap="none" strike="noStrike">
                <a:solidFill>
                  <a:srgbClr val="202122"/>
                </a:solidFill>
                <a:latin typeface="Arial"/>
                <a:ea typeface="Arial"/>
                <a:cs typeface="Arial"/>
                <a:sym typeface="Arial"/>
              </a:rPr>
              <a:t> empname,salary </a:t>
            </a:r>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WHERE</a:t>
            </a:r>
            <a:r>
              <a:rPr b="0" i="0" lang="tr-TR" sz="2400" u="none" cap="none" strike="noStrike">
                <a:solidFill>
                  <a:srgbClr val="202122"/>
                </a:solidFill>
                <a:latin typeface="Arial"/>
                <a:ea typeface="Arial"/>
                <a:cs typeface="Arial"/>
                <a:sym typeface="Arial"/>
              </a:rPr>
              <a:t> salary&gt;3000;</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aleway"/>
              <a:ea typeface="Raleway"/>
              <a:cs typeface="Raleway"/>
              <a:sym typeface="Raleway"/>
            </a:endParaRPr>
          </a:p>
        </p:txBody>
      </p:sp>
      <p:pic>
        <p:nvPicPr>
          <p:cNvPr id="464" name="Google Shape;464;p66"/>
          <p:cNvPicPr preferRelativeResize="0"/>
          <p:nvPr/>
        </p:nvPicPr>
        <p:blipFill rotWithShape="1">
          <a:blip r:embed="rId3">
            <a:alphaModFix/>
          </a:blip>
          <a:srcRect b="0" l="0" r="0" t="0"/>
          <a:stretch/>
        </p:blipFill>
        <p:spPr>
          <a:xfrm>
            <a:off x="431799" y="2586271"/>
            <a:ext cx="2824922" cy="1956561"/>
          </a:xfrm>
          <a:prstGeom prst="rect">
            <a:avLst/>
          </a:prstGeom>
          <a:noFill/>
          <a:ln>
            <a:noFill/>
          </a:ln>
        </p:spPr>
      </p:pic>
      <p:pic>
        <p:nvPicPr>
          <p:cNvPr id="465" name="Google Shape;465;p66"/>
          <p:cNvPicPr preferRelativeResize="0"/>
          <p:nvPr/>
        </p:nvPicPr>
        <p:blipFill rotWithShape="1">
          <a:blip r:embed="rId4">
            <a:alphaModFix/>
          </a:blip>
          <a:srcRect b="0" l="0" r="0" t="0"/>
          <a:stretch/>
        </p:blipFill>
        <p:spPr>
          <a:xfrm>
            <a:off x="4184446" y="232636"/>
            <a:ext cx="4753276" cy="21696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type="ctrTitle"/>
          </p:nvPr>
        </p:nvSpPr>
        <p:spPr>
          <a:xfrm>
            <a:off x="926498" y="2131773"/>
            <a:ext cx="6216600" cy="726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LIMIT Clause</a:t>
            </a:r>
            <a:endParaRPr>
              <a:solidFill>
                <a:srgbClr val="409CD1"/>
              </a:solidFill>
            </a:endParaRPr>
          </a:p>
        </p:txBody>
      </p:sp>
      <p:sp>
        <p:nvSpPr>
          <p:cNvPr id="471" name="Google Shape;471;p6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77" name="Google Shape;477;p68"/>
          <p:cNvSpPr txBox="1"/>
          <p:nvPr/>
        </p:nvSpPr>
        <p:spPr>
          <a:xfrm>
            <a:off x="338948" y="190658"/>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000"/>
              <a:buFont typeface="Arial"/>
              <a:buNone/>
            </a:pPr>
            <a:r>
              <a:rPr b="0" i="0" lang="tr-TR" sz="4000" u="none" cap="none" strike="noStrike">
                <a:solidFill>
                  <a:srgbClr val="741B47"/>
                </a:solidFill>
                <a:latin typeface="Raleway Medium"/>
                <a:ea typeface="Raleway Medium"/>
                <a:cs typeface="Raleway Medium"/>
                <a:sym typeface="Raleway Medium"/>
              </a:rPr>
              <a:t>SQL</a:t>
            </a:r>
            <a:endParaRPr b="0" i="0" sz="4800" u="none" cap="none" strike="noStrike">
              <a:solidFill>
                <a:srgbClr val="419ED3"/>
              </a:solidFill>
              <a:latin typeface="Raleway SemiBold"/>
              <a:ea typeface="Raleway SemiBold"/>
              <a:cs typeface="Raleway SemiBold"/>
              <a:sym typeface="Raleway SemiBold"/>
            </a:endParaRPr>
          </a:p>
        </p:txBody>
      </p:sp>
      <p:sp>
        <p:nvSpPr>
          <p:cNvPr id="478" name="Google Shape;478;p68"/>
          <p:cNvSpPr txBox="1"/>
          <p:nvPr/>
        </p:nvSpPr>
        <p:spPr>
          <a:xfrm>
            <a:off x="210450" y="1642950"/>
            <a:ext cx="8723100" cy="928800"/>
          </a:xfrm>
          <a:prstGeom prst="rect">
            <a:avLst/>
          </a:prstGeom>
          <a:solidFill>
            <a:srgbClr val="6EABCD"/>
          </a:solid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Font typeface="Raleway Medium"/>
              <a:buChar char="●"/>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FF0000"/>
                </a:solidFill>
                <a:latin typeface="Raleway Medium"/>
                <a:ea typeface="Raleway Medium"/>
                <a:cs typeface="Raleway Medium"/>
                <a:sym typeface="Raleway Medium"/>
              </a:rPr>
              <a:t>LIMIT</a:t>
            </a:r>
            <a:r>
              <a:rPr b="0" i="0" lang="tr-TR" sz="2400" u="none" cap="none" strike="noStrike">
                <a:solidFill>
                  <a:srgbClr val="373A3C"/>
                </a:solidFill>
                <a:latin typeface="Raleway Medium"/>
                <a:ea typeface="Raleway Medium"/>
                <a:cs typeface="Raleway Medium"/>
                <a:sym typeface="Raleway Medium"/>
              </a:rPr>
              <a:t> clause is used to filter records.</a:t>
            </a:r>
            <a:endParaRPr b="0" i="0" sz="2400" u="none" cap="none" strike="noStrike">
              <a:solidFill>
                <a:srgbClr val="373A3C"/>
              </a:solidFill>
              <a:latin typeface="Raleway Medium"/>
              <a:ea typeface="Raleway Medium"/>
              <a:cs typeface="Raleway Medium"/>
              <a:sym typeface="Raleway Medium"/>
            </a:endParaRPr>
          </a:p>
          <a:p>
            <a:pPr indent="-381000" lvl="0" marL="457200" marR="0" rtl="0" algn="l">
              <a:lnSpc>
                <a:spcPct val="100000"/>
              </a:lnSpc>
              <a:spcBef>
                <a:spcPts val="0"/>
              </a:spcBef>
              <a:spcAft>
                <a:spcPts val="0"/>
              </a:spcAft>
              <a:buClr>
                <a:srgbClr val="000000"/>
              </a:buClr>
              <a:buSzPts val="2400"/>
              <a:buFont typeface="Raleway Medium"/>
              <a:buChar char="●"/>
            </a:pPr>
            <a:r>
              <a:rPr b="0" i="0" lang="tr-TR" sz="2400" u="none" cap="none" strike="noStrike">
                <a:solidFill>
                  <a:srgbClr val="373A3C"/>
                </a:solidFill>
                <a:latin typeface="Raleway Medium"/>
                <a:ea typeface="Raleway Medium"/>
                <a:cs typeface="Raleway Medium"/>
                <a:sym typeface="Raleway Medium"/>
              </a:rPr>
              <a:t>It constrains the number of rows returned by a query. </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479" name="Google Shape;479;p68"/>
          <p:cNvSpPr txBox="1"/>
          <p:nvPr/>
        </p:nvSpPr>
        <p:spPr>
          <a:xfrm>
            <a:off x="2079806" y="2700943"/>
            <a:ext cx="6661817" cy="173650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000000"/>
                </a:solidFill>
                <a:latin typeface="Raleway"/>
                <a:ea typeface="Raleway"/>
                <a:cs typeface="Raleway"/>
                <a:sym typeface="Raleway"/>
              </a:rPr>
              <a:t>column_name(s)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table_name</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LIMIT </a:t>
            </a:r>
            <a:r>
              <a:rPr b="0" i="0" lang="tr-TR" sz="2400" u="none" cap="none" strike="noStrike">
                <a:solidFill>
                  <a:srgbClr val="202122"/>
                </a:solidFill>
                <a:latin typeface="Arial"/>
                <a:ea typeface="Arial"/>
                <a:cs typeface="Arial"/>
                <a:sym typeface="Arial"/>
              </a:rPr>
              <a:t>number_rows;</a:t>
            </a:r>
            <a:endParaRPr b="0" i="0" sz="1800" u="none" cap="none" strike="noStrike">
              <a:solidFill>
                <a:srgbClr val="000000"/>
              </a:solidFill>
              <a:latin typeface="Raleway"/>
              <a:ea typeface="Raleway"/>
              <a:cs typeface="Raleway"/>
              <a:sym typeface="Raleway"/>
            </a:endParaRPr>
          </a:p>
        </p:txBody>
      </p:sp>
      <p:sp>
        <p:nvSpPr>
          <p:cNvPr id="480" name="Google Shape;480;p68"/>
          <p:cNvSpPr txBox="1"/>
          <p:nvPr/>
        </p:nvSpPr>
        <p:spPr>
          <a:xfrm>
            <a:off x="350774"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LIMIT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86" name="Google Shape;486;p69"/>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sp>
        <p:nvSpPr>
          <p:cNvPr id="487" name="Google Shape;487;p69"/>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LIMIT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
        <p:nvSpPr>
          <p:cNvPr id="488" name="Google Shape;488;p69"/>
          <p:cNvSpPr txBox="1"/>
          <p:nvPr/>
        </p:nvSpPr>
        <p:spPr>
          <a:xfrm>
            <a:off x="431800" y="1471694"/>
            <a:ext cx="2938418" cy="156317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a:t>
            </a:r>
            <a:r>
              <a:rPr b="0" i="0" lang="tr-TR" sz="2400" u="none" cap="none" strike="noStrike">
                <a:solidFill>
                  <a:srgbClr val="202122"/>
                </a:solidFill>
                <a:latin typeface="Arial"/>
                <a:ea typeface="Arial"/>
                <a:cs typeface="Arial"/>
                <a:sym typeface="Arial"/>
              </a:rPr>
              <a:t>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LIMIT 2</a:t>
            </a:r>
            <a:r>
              <a:rPr b="0" i="0" lang="tr-TR" sz="2400" u="none" cap="none" strike="noStrike">
                <a:solidFill>
                  <a:srgbClr val="202122"/>
                </a:solidFill>
                <a:latin typeface="Arial"/>
                <a:ea typeface="Arial"/>
                <a:cs typeface="Arial"/>
                <a:sym typeface="Arial"/>
              </a:rPr>
              <a:t>;</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aleway"/>
              <a:ea typeface="Raleway"/>
              <a:cs typeface="Raleway"/>
              <a:sym typeface="Raleway"/>
            </a:endParaRPr>
          </a:p>
        </p:txBody>
      </p:sp>
      <p:pic>
        <p:nvPicPr>
          <p:cNvPr id="489" name="Google Shape;489;p69"/>
          <p:cNvPicPr preferRelativeResize="0"/>
          <p:nvPr/>
        </p:nvPicPr>
        <p:blipFill rotWithShape="1">
          <a:blip r:embed="rId3">
            <a:alphaModFix/>
          </a:blip>
          <a:srcRect b="0" l="0" r="0" t="0"/>
          <a:stretch/>
        </p:blipFill>
        <p:spPr>
          <a:xfrm>
            <a:off x="431799" y="3544350"/>
            <a:ext cx="7986452" cy="876376"/>
          </a:xfrm>
          <a:prstGeom prst="rect">
            <a:avLst/>
          </a:prstGeom>
          <a:noFill/>
          <a:ln>
            <a:noFill/>
          </a:ln>
        </p:spPr>
      </p:pic>
      <p:pic>
        <p:nvPicPr>
          <p:cNvPr id="490" name="Google Shape;490;p69"/>
          <p:cNvPicPr preferRelativeResize="0"/>
          <p:nvPr/>
        </p:nvPicPr>
        <p:blipFill rotWithShape="1">
          <a:blip r:embed="rId4">
            <a:alphaModFix/>
          </a:blip>
          <a:srcRect b="0" l="0" r="0" t="0"/>
          <a:stretch/>
        </p:blipFill>
        <p:spPr>
          <a:xfrm>
            <a:off x="3625039" y="173800"/>
            <a:ext cx="5056624" cy="23081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496" name="Google Shape;496;p70"/>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sp>
        <p:nvSpPr>
          <p:cNvPr id="497" name="Google Shape;497;p70"/>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LIMIT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
        <p:nvSpPr>
          <p:cNvPr id="498" name="Google Shape;498;p70"/>
          <p:cNvSpPr txBox="1"/>
          <p:nvPr/>
        </p:nvSpPr>
        <p:spPr>
          <a:xfrm>
            <a:off x="210450" y="1494220"/>
            <a:ext cx="8723100" cy="918900"/>
          </a:xfrm>
          <a:prstGeom prst="rect">
            <a:avLst/>
          </a:prstGeom>
          <a:solidFill>
            <a:srgbClr val="6EABC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a:ea typeface="Raleway"/>
                <a:cs typeface="Raleway"/>
                <a:sym typeface="Raleway"/>
              </a:rPr>
              <a:t>We can also combine </a:t>
            </a:r>
            <a:r>
              <a:rPr b="0" i="0" lang="tr-TR" sz="2400" u="none" cap="none" strike="noStrike">
                <a:solidFill>
                  <a:srgbClr val="FF0000"/>
                </a:solidFill>
                <a:latin typeface="Raleway"/>
                <a:ea typeface="Raleway"/>
                <a:cs typeface="Raleway"/>
                <a:sym typeface="Raleway"/>
              </a:rPr>
              <a:t>LIMIT</a:t>
            </a:r>
            <a:r>
              <a:rPr b="0" i="0" lang="tr-TR" sz="2400" u="none" cap="none" strike="noStrike">
                <a:solidFill>
                  <a:srgbClr val="373A3C"/>
                </a:solidFill>
                <a:latin typeface="Raleway"/>
                <a:ea typeface="Raleway"/>
                <a:cs typeface="Raleway"/>
                <a:sym typeface="Raleway"/>
              </a:rPr>
              <a:t> with </a:t>
            </a:r>
            <a:r>
              <a:rPr b="0" i="0" lang="tr-TR" sz="2400" u="none" cap="none" strike="noStrike">
                <a:solidFill>
                  <a:srgbClr val="FF0000"/>
                </a:solidFill>
                <a:latin typeface="Raleway"/>
                <a:ea typeface="Raleway"/>
                <a:cs typeface="Raleway"/>
                <a:sym typeface="Raleway"/>
              </a:rPr>
              <a:t>WHERE</a:t>
            </a:r>
            <a:r>
              <a:rPr b="0" i="0" lang="tr-TR" sz="2400" u="none" cap="none" strike="noStrike">
                <a:solidFill>
                  <a:srgbClr val="373A3C"/>
                </a:solidFill>
                <a:latin typeface="Raleway"/>
                <a:ea typeface="Raleway"/>
                <a:cs typeface="Raleway"/>
                <a:sym typeface="Raleway"/>
              </a:rPr>
              <a:t>. In that case, </a:t>
            </a:r>
            <a:r>
              <a:rPr b="0" i="0" lang="tr-TR" sz="2400" u="none" cap="none" strike="noStrike">
                <a:solidFill>
                  <a:srgbClr val="FF0000"/>
                </a:solidFill>
                <a:latin typeface="Raleway"/>
                <a:ea typeface="Raleway"/>
                <a:cs typeface="Raleway"/>
                <a:sym typeface="Raleway"/>
              </a:rPr>
              <a:t>LIMIT</a:t>
            </a:r>
            <a:r>
              <a:rPr b="0" i="0" lang="tr-TR" sz="2400" u="none" cap="none" strike="noStrike">
                <a:solidFill>
                  <a:srgbClr val="373A3C"/>
                </a:solidFill>
                <a:latin typeface="Raleway"/>
                <a:ea typeface="Raleway"/>
                <a:cs typeface="Raleway"/>
                <a:sym typeface="Raleway"/>
              </a:rPr>
              <a:t> clause is placed after the </a:t>
            </a:r>
            <a:r>
              <a:rPr b="0" i="0" lang="tr-TR" sz="2400" u="none" cap="none" strike="noStrike">
                <a:solidFill>
                  <a:srgbClr val="FF0000"/>
                </a:solidFill>
                <a:latin typeface="Raleway"/>
                <a:ea typeface="Raleway"/>
                <a:cs typeface="Raleway"/>
                <a:sym typeface="Raleway"/>
              </a:rPr>
              <a:t>WHERE</a:t>
            </a:r>
            <a:r>
              <a:rPr b="0" i="0" lang="tr-TR" sz="2400" u="none" cap="none" strike="noStrike">
                <a:solidFill>
                  <a:srgbClr val="373A3C"/>
                </a:solidFill>
                <a:latin typeface="Raleway"/>
                <a:ea typeface="Raleway"/>
                <a:cs typeface="Raleway"/>
                <a:sym typeface="Raleway"/>
              </a:rPr>
              <a:t> clause. </a:t>
            </a:r>
            <a:endParaRPr b="0" i="0" sz="2400" u="none" cap="none" strike="noStrike">
              <a:solidFill>
                <a:srgbClr val="000000"/>
              </a:solidFill>
              <a:latin typeface="Raleway"/>
              <a:ea typeface="Raleway"/>
              <a:cs typeface="Raleway"/>
              <a:sym typeface="Raleway"/>
            </a:endParaRPr>
          </a:p>
        </p:txBody>
      </p:sp>
      <p:sp>
        <p:nvSpPr>
          <p:cNvPr id="499" name="Google Shape;499;p70"/>
          <p:cNvSpPr txBox="1"/>
          <p:nvPr/>
        </p:nvSpPr>
        <p:spPr>
          <a:xfrm>
            <a:off x="2079806" y="2700943"/>
            <a:ext cx="6661817" cy="173650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000000"/>
                </a:solidFill>
                <a:latin typeface="Raleway"/>
                <a:ea typeface="Raleway"/>
                <a:cs typeface="Raleway"/>
                <a:sym typeface="Raleway"/>
              </a:rPr>
              <a:t>column_name(s)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table_name</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condition(s);</a:t>
            </a:r>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LIMIT </a:t>
            </a:r>
            <a:r>
              <a:rPr b="0" i="0" lang="tr-TR" sz="2400" u="none" cap="none" strike="noStrike">
                <a:solidFill>
                  <a:srgbClr val="202122"/>
                </a:solidFill>
                <a:latin typeface="Arial"/>
                <a:ea typeface="Arial"/>
                <a:cs typeface="Arial"/>
                <a:sym typeface="Arial"/>
              </a:rPr>
              <a:t>number_rows;</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sp>
        <p:nvSpPr>
          <p:cNvPr id="139" name="Google Shape;139;p26"/>
          <p:cNvSpPr txBox="1"/>
          <p:nvPr/>
        </p:nvSpPr>
        <p:spPr>
          <a:xfrm>
            <a:off x="652650" y="892825"/>
            <a:ext cx="4361100" cy="36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FFFFFF"/>
                </a:solidFill>
                <a:latin typeface="Proxima Nova Semibold"/>
                <a:ea typeface="Proxima Nova Semibold"/>
                <a:cs typeface="Proxima Nova Semibold"/>
                <a:sym typeface="Proxima Nova Semibold"/>
              </a:rPr>
              <a:t>Could you define</a:t>
            </a:r>
            <a:endParaRPr b="0" i="0" sz="3600" u="none" cap="none" strike="noStrike">
              <a:solidFill>
                <a:srgbClr val="FFFFFF"/>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3600"/>
              <a:buFont typeface="Arial"/>
              <a:buNone/>
            </a:pPr>
            <a:r>
              <a:rPr b="0" i="0" lang="tr-TR" sz="3600" u="none" cap="none" strike="noStrike">
                <a:solidFill>
                  <a:srgbClr val="FFFFFF"/>
                </a:solidFill>
                <a:latin typeface="Proxima Nova Semibold"/>
                <a:ea typeface="Proxima Nova Semibold"/>
                <a:cs typeface="Proxima Nova Semibold"/>
                <a:sym typeface="Proxima Nova Semibold"/>
              </a:rPr>
              <a:t>what the database is?</a:t>
            </a:r>
            <a:endParaRPr b="0" i="0" sz="3600" u="none" cap="none" strike="noStrike">
              <a:solidFill>
                <a:srgbClr val="FFFFFF"/>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Proxima Nova Semibold"/>
              <a:ea typeface="Proxima Nova Semibold"/>
              <a:cs typeface="Proxima Nova Semibold"/>
              <a:sym typeface="Proxima Nova Semibold"/>
            </a:endParaRPr>
          </a:p>
        </p:txBody>
      </p:sp>
      <p:pic>
        <p:nvPicPr>
          <p:cNvPr id="140" name="Google Shape;140;p26">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141" name="Google Shape;141;p26">
            <a:hlinkClick r:id="rId6"/>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05" name="Google Shape;505;p71"/>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4000">
                <a:solidFill>
                  <a:srgbClr val="741B47"/>
                </a:solidFill>
                <a:latin typeface="Raleway Medium"/>
                <a:ea typeface="Raleway Medium"/>
                <a:cs typeface="Raleway Medium"/>
                <a:sym typeface="Raleway Medium"/>
              </a:rPr>
            </a:br>
            <a:endParaRPr sz="4000">
              <a:solidFill>
                <a:srgbClr val="419DD3"/>
              </a:solidFill>
              <a:latin typeface="Raleway Medium"/>
              <a:ea typeface="Raleway Medium"/>
              <a:cs typeface="Raleway Medium"/>
              <a:sym typeface="Raleway Medium"/>
            </a:endParaRPr>
          </a:p>
        </p:txBody>
      </p:sp>
      <p:sp>
        <p:nvSpPr>
          <p:cNvPr id="506" name="Google Shape;506;p71"/>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LIMIT Clause</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aleway"/>
              <a:ea typeface="Raleway"/>
              <a:cs typeface="Raleway"/>
              <a:sym typeface="Raleway"/>
            </a:endParaRPr>
          </a:p>
        </p:txBody>
      </p:sp>
      <p:sp>
        <p:nvSpPr>
          <p:cNvPr id="507" name="Google Shape;507;p71"/>
          <p:cNvSpPr txBox="1"/>
          <p:nvPr/>
        </p:nvSpPr>
        <p:spPr>
          <a:xfrm>
            <a:off x="431799" y="1240724"/>
            <a:ext cx="5081441" cy="22143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SELECT</a:t>
            </a:r>
            <a:r>
              <a:rPr b="0" i="0" lang="tr-TR" sz="2400" u="none" cap="none" strike="noStrike">
                <a:solidFill>
                  <a:srgbClr val="202122"/>
                </a:solidFill>
                <a:latin typeface="Arial"/>
                <a:ea typeface="Arial"/>
                <a:cs typeface="Arial"/>
                <a:sym typeface="Arial"/>
              </a:rPr>
              <a:t>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gender='M'</a:t>
            </a:r>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LIMIT </a:t>
            </a:r>
            <a:r>
              <a:rPr b="0" i="0" lang="tr-TR" sz="2400" u="none" cap="none" strike="noStrike">
                <a:solidFill>
                  <a:srgbClr val="202122"/>
                </a:solidFill>
                <a:latin typeface="Arial"/>
                <a:ea typeface="Arial"/>
                <a:cs typeface="Arial"/>
                <a:sym typeface="Arial"/>
              </a:rPr>
              <a:t>2;</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aleway"/>
              <a:ea typeface="Raleway"/>
              <a:cs typeface="Raleway"/>
              <a:sym typeface="Raleway"/>
            </a:endParaRPr>
          </a:p>
        </p:txBody>
      </p:sp>
      <p:pic>
        <p:nvPicPr>
          <p:cNvPr id="508" name="Google Shape;508;p71"/>
          <p:cNvPicPr preferRelativeResize="0"/>
          <p:nvPr/>
        </p:nvPicPr>
        <p:blipFill rotWithShape="1">
          <a:blip r:embed="rId3">
            <a:alphaModFix/>
          </a:blip>
          <a:srcRect b="0" l="0" r="0" t="0"/>
          <a:stretch/>
        </p:blipFill>
        <p:spPr>
          <a:xfrm>
            <a:off x="3612748" y="211364"/>
            <a:ext cx="5056624" cy="2308143"/>
          </a:xfrm>
          <a:prstGeom prst="rect">
            <a:avLst/>
          </a:prstGeom>
          <a:noFill/>
          <a:ln>
            <a:noFill/>
          </a:ln>
        </p:spPr>
      </p:pic>
      <p:pic>
        <p:nvPicPr>
          <p:cNvPr id="509" name="Google Shape;509;p71"/>
          <p:cNvPicPr preferRelativeResize="0"/>
          <p:nvPr/>
        </p:nvPicPr>
        <p:blipFill rotWithShape="1">
          <a:blip r:embed="rId4">
            <a:alphaModFix/>
          </a:blip>
          <a:srcRect b="0" l="0" r="0" t="0"/>
          <a:stretch/>
        </p:blipFill>
        <p:spPr>
          <a:xfrm>
            <a:off x="431799" y="3364739"/>
            <a:ext cx="7948349" cy="8001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2"/>
          <p:cNvSpPr txBox="1"/>
          <p:nvPr>
            <p:ph type="ctrTitle"/>
          </p:nvPr>
        </p:nvSpPr>
        <p:spPr>
          <a:xfrm>
            <a:off x="940011" y="1863600"/>
            <a:ext cx="72639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ORDER BY Clause</a:t>
            </a:r>
            <a:endParaRPr>
              <a:solidFill>
                <a:srgbClr val="741B47"/>
              </a:solidFill>
              <a:latin typeface="Raleway Medium"/>
              <a:ea typeface="Raleway Medium"/>
              <a:cs typeface="Raleway Medium"/>
              <a:sym typeface="Raleway Medium"/>
            </a:endParaRPr>
          </a:p>
        </p:txBody>
      </p:sp>
      <p:pic>
        <p:nvPicPr>
          <p:cNvPr id="515" name="Google Shape;515;p72"/>
          <p:cNvPicPr preferRelativeResize="0"/>
          <p:nvPr/>
        </p:nvPicPr>
        <p:blipFill rotWithShape="1">
          <a:blip r:embed="rId3">
            <a:alphaModFix/>
          </a:blip>
          <a:srcRect b="0" l="0" r="0" t="0"/>
          <a:stretch/>
        </p:blipFill>
        <p:spPr>
          <a:xfrm>
            <a:off x="6967600" y="1119175"/>
            <a:ext cx="1000149" cy="1143039"/>
          </a:xfrm>
          <a:prstGeom prst="rect">
            <a:avLst/>
          </a:prstGeom>
          <a:noFill/>
          <a:ln>
            <a:noFill/>
          </a:ln>
        </p:spPr>
      </p:pic>
      <p:pic>
        <p:nvPicPr>
          <p:cNvPr id="516" name="Google Shape;516;p72"/>
          <p:cNvPicPr preferRelativeResize="0"/>
          <p:nvPr/>
        </p:nvPicPr>
        <p:blipFill rotWithShape="1">
          <a:blip r:embed="rId4">
            <a:alphaModFix/>
          </a:blip>
          <a:srcRect b="0" l="0" r="0" t="0"/>
          <a:stretch/>
        </p:blipFill>
        <p:spPr>
          <a:xfrm>
            <a:off x="6967600" y="2912275"/>
            <a:ext cx="1000149" cy="11430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22" name="Google Shape;522;p7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23" name="Google Shape;523;p73"/>
          <p:cNvSpPr/>
          <p:nvPr/>
        </p:nvSpPr>
        <p:spPr>
          <a:xfrm flipH="1">
            <a:off x="588625" y="1111070"/>
            <a:ext cx="8060400" cy="2237400"/>
          </a:xfrm>
          <a:prstGeom prst="rect">
            <a:avLst/>
          </a:prstGeom>
          <a:solidFill>
            <a:srgbClr val="6EABCD"/>
          </a:solidFill>
          <a:ln>
            <a:noFill/>
          </a:ln>
        </p:spPr>
        <p:txBody>
          <a:bodyPr anchorCtr="0" anchor="ctr" bIns="45700" lIns="91425" spcFirstLastPara="1" rIns="91425" wrap="square" tIns="45700">
            <a:noAutofit/>
          </a:bodyPr>
          <a:lstStyle/>
          <a:p>
            <a:pPr indent="-355600" lvl="0" marL="457200" marR="0" rtl="0" algn="l">
              <a:lnSpc>
                <a:spcPct val="100000"/>
              </a:lnSpc>
              <a:spcBef>
                <a:spcPts val="0"/>
              </a:spcBef>
              <a:spcAft>
                <a:spcPts val="0"/>
              </a:spcAft>
              <a:buClr>
                <a:srgbClr val="000000"/>
              </a:buClr>
              <a:buSzPts val="2000"/>
              <a:buFont typeface="Raleway Medium"/>
              <a:buChar char="●"/>
            </a:pPr>
            <a:r>
              <a:rPr b="0" i="0" lang="tr-TR" sz="2000" u="none" cap="none" strike="noStrike">
                <a:solidFill>
                  <a:srgbClr val="373A3C"/>
                </a:solidFill>
                <a:latin typeface="Raleway Medium"/>
                <a:ea typeface="Raleway Medium"/>
                <a:cs typeface="Raleway Medium"/>
                <a:sym typeface="Raleway Medium"/>
              </a:rPr>
              <a:t>In case you want to retrieve data in alphabetical or numeric order, we use </a:t>
            </a:r>
            <a:r>
              <a:rPr b="0" i="0" lang="tr-TR" sz="2000" u="none" cap="none" strike="noStrike">
                <a:solidFill>
                  <a:srgbClr val="FF0000"/>
                </a:solidFill>
                <a:latin typeface="Raleway Medium"/>
                <a:ea typeface="Raleway Medium"/>
                <a:cs typeface="Raleway Medium"/>
                <a:sym typeface="Raleway Medium"/>
              </a:rPr>
              <a:t>ORDER BY</a:t>
            </a:r>
            <a:r>
              <a:rPr b="0" i="0" lang="tr-TR" sz="2000" u="none" cap="none" strike="noStrike">
                <a:solidFill>
                  <a:srgbClr val="373A3C"/>
                </a:solidFill>
                <a:latin typeface="Raleway Medium"/>
                <a:ea typeface="Raleway Medium"/>
                <a:cs typeface="Raleway Medium"/>
                <a:sym typeface="Raleway Medium"/>
              </a:rPr>
              <a:t> keyword. </a:t>
            </a:r>
            <a:endParaRPr b="0" i="0" sz="2000" u="none" cap="none" strike="noStrike">
              <a:solidFill>
                <a:srgbClr val="373A3C"/>
              </a:solidFill>
              <a:latin typeface="Raleway Medium"/>
              <a:ea typeface="Raleway Medium"/>
              <a:cs typeface="Raleway Medium"/>
              <a:sym typeface="Raleway Medium"/>
            </a:endParaRPr>
          </a:p>
          <a:p>
            <a:pPr indent="-355600" lvl="0" marL="457200" marR="0" rtl="0" algn="l">
              <a:lnSpc>
                <a:spcPct val="100000"/>
              </a:lnSpc>
              <a:spcBef>
                <a:spcPts val="0"/>
              </a:spcBef>
              <a:spcAft>
                <a:spcPts val="0"/>
              </a:spcAft>
              <a:buClr>
                <a:srgbClr val="000000"/>
              </a:buClr>
              <a:buSzPts val="2000"/>
              <a:buFont typeface="Raleway Medium"/>
              <a:buChar char="●"/>
            </a:pPr>
            <a:r>
              <a:rPr b="0" i="0" lang="tr-TR" sz="2000" u="none" cap="none" strike="noStrike">
                <a:solidFill>
                  <a:srgbClr val="373A3C"/>
                </a:solidFill>
                <a:latin typeface="Raleway Medium"/>
                <a:ea typeface="Raleway Medium"/>
                <a:cs typeface="Raleway Medium"/>
                <a:sym typeface="Raleway Medium"/>
              </a:rPr>
              <a:t>By default </a:t>
            </a:r>
            <a:r>
              <a:rPr b="0" i="0" lang="tr-TR" sz="2000" u="none" cap="none" strike="noStrike">
                <a:solidFill>
                  <a:srgbClr val="FF0000"/>
                </a:solidFill>
                <a:latin typeface="Raleway Medium"/>
                <a:ea typeface="Raleway Medium"/>
                <a:cs typeface="Raleway Medium"/>
                <a:sym typeface="Raleway Medium"/>
              </a:rPr>
              <a:t>ORDER BY</a:t>
            </a:r>
            <a:r>
              <a:rPr b="0" i="0" lang="tr-TR" sz="2000" u="none" cap="none" strike="noStrike">
                <a:solidFill>
                  <a:srgbClr val="373A3C"/>
                </a:solidFill>
                <a:latin typeface="Raleway Medium"/>
                <a:ea typeface="Raleway Medium"/>
                <a:cs typeface="Raleway Medium"/>
                <a:sym typeface="Raleway Medium"/>
              </a:rPr>
              <a:t> keyword sorts the records in ascending order. </a:t>
            </a:r>
            <a:endParaRPr b="0" i="0" sz="2000" u="none" cap="none" strike="noStrike">
              <a:solidFill>
                <a:srgbClr val="373A3C"/>
              </a:solidFill>
              <a:latin typeface="Raleway Medium"/>
              <a:ea typeface="Raleway Medium"/>
              <a:cs typeface="Raleway Medium"/>
              <a:sym typeface="Raleway Medium"/>
            </a:endParaRPr>
          </a:p>
          <a:p>
            <a:pPr indent="-355600" lvl="0" marL="457200" marR="0" rtl="0" algn="l">
              <a:lnSpc>
                <a:spcPct val="100000"/>
              </a:lnSpc>
              <a:spcBef>
                <a:spcPts val="0"/>
              </a:spcBef>
              <a:spcAft>
                <a:spcPts val="0"/>
              </a:spcAft>
              <a:buClr>
                <a:srgbClr val="000000"/>
              </a:buClr>
              <a:buSzPts val="2000"/>
              <a:buFont typeface="Raleway Medium"/>
              <a:buChar char="●"/>
            </a:pPr>
            <a:r>
              <a:rPr b="0" i="0" lang="tr-TR" sz="2000" u="none" cap="none" strike="noStrike">
                <a:solidFill>
                  <a:srgbClr val="373A3C"/>
                </a:solidFill>
                <a:latin typeface="Raleway Medium"/>
                <a:ea typeface="Raleway Medium"/>
                <a:cs typeface="Raleway Medium"/>
                <a:sym typeface="Raleway Medium"/>
              </a:rPr>
              <a:t>Use the keyword </a:t>
            </a:r>
            <a:r>
              <a:rPr b="0" i="0" lang="tr-TR" sz="2000" u="none" cap="none" strike="noStrike">
                <a:solidFill>
                  <a:srgbClr val="FF0000"/>
                </a:solidFill>
                <a:latin typeface="Raleway Medium"/>
                <a:ea typeface="Raleway Medium"/>
                <a:cs typeface="Raleway Medium"/>
                <a:sym typeface="Raleway Medium"/>
              </a:rPr>
              <a:t>DESC</a:t>
            </a:r>
            <a:r>
              <a:rPr b="0" i="0" lang="tr-TR" sz="2000" u="none" cap="none" strike="noStrike">
                <a:solidFill>
                  <a:srgbClr val="373A3C"/>
                </a:solidFill>
                <a:latin typeface="Raleway Medium"/>
                <a:ea typeface="Raleway Medium"/>
                <a:cs typeface="Raleway Medium"/>
                <a:sym typeface="Raleway Medium"/>
              </a:rPr>
              <a:t> to sort the records in descending order. You can also use </a:t>
            </a:r>
            <a:r>
              <a:rPr b="0" i="0" lang="tr-TR" sz="2000" u="none" cap="none" strike="noStrike">
                <a:solidFill>
                  <a:srgbClr val="FF0000"/>
                </a:solidFill>
                <a:latin typeface="Raleway Medium"/>
                <a:ea typeface="Raleway Medium"/>
                <a:cs typeface="Raleway Medium"/>
                <a:sym typeface="Raleway Medium"/>
              </a:rPr>
              <a:t>ASC</a:t>
            </a:r>
            <a:r>
              <a:rPr b="0" i="0" lang="tr-TR" sz="2000" u="none" cap="none" strike="noStrike">
                <a:solidFill>
                  <a:srgbClr val="373A3C"/>
                </a:solidFill>
                <a:latin typeface="Raleway Medium"/>
                <a:ea typeface="Raleway Medium"/>
                <a:cs typeface="Raleway Medium"/>
                <a:sym typeface="Raleway Medium"/>
              </a:rPr>
              <a:t> explicitly to sort the data in ascending order. </a:t>
            </a:r>
            <a:r>
              <a:rPr b="0" i="0" lang="tr-TR" sz="20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524" name="Google Shape;524;p73"/>
          <p:cNvSpPr txBox="1"/>
          <p:nvPr/>
        </p:nvSpPr>
        <p:spPr>
          <a:xfrm>
            <a:off x="1859906" y="3584023"/>
            <a:ext cx="6632293" cy="13856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000000"/>
                </a:solidFill>
                <a:latin typeface="Raleway"/>
                <a:ea typeface="Raleway"/>
                <a:cs typeface="Raleway"/>
                <a:sym typeface="Raleway"/>
              </a:rPr>
              <a:t>column_name(s)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table_name</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ORDER BY </a:t>
            </a:r>
            <a:r>
              <a:rPr b="0" i="0" lang="tr-TR" sz="2400" u="none" cap="none" strike="noStrike">
                <a:solidFill>
                  <a:srgbClr val="000000"/>
                </a:solidFill>
                <a:latin typeface="Raleway"/>
                <a:ea typeface="Raleway"/>
                <a:cs typeface="Raleway"/>
                <a:sym typeface="Raleway"/>
              </a:rPr>
              <a:t>column_name(s) </a:t>
            </a:r>
            <a:r>
              <a:rPr b="1" i="0" lang="tr-TR" sz="2400" u="none" cap="none" strike="noStrike">
                <a:solidFill>
                  <a:srgbClr val="000000"/>
                </a:solidFill>
                <a:latin typeface="Raleway"/>
                <a:ea typeface="Raleway"/>
                <a:cs typeface="Raleway"/>
                <a:sym typeface="Raleway"/>
              </a:rPr>
              <a:t>ASC | DESC</a:t>
            </a:r>
            <a:endParaRPr b="0" i="0" sz="1800" u="none" cap="none" strike="noStrike">
              <a:solidFill>
                <a:srgbClr val="000000"/>
              </a:solidFill>
              <a:latin typeface="Raleway"/>
              <a:ea typeface="Raleway"/>
              <a:cs typeface="Raleway"/>
              <a:sym typeface="Raleway"/>
            </a:endParaRPr>
          </a:p>
        </p:txBody>
      </p:sp>
      <p:sp>
        <p:nvSpPr>
          <p:cNvPr id="525" name="Google Shape;525;p73"/>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31" name="Google Shape;531;p7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32" name="Google Shape;532;p74"/>
          <p:cNvSpPr txBox="1"/>
          <p:nvPr/>
        </p:nvSpPr>
        <p:spPr>
          <a:xfrm>
            <a:off x="2415759" y="1503851"/>
            <a:ext cx="6632293" cy="13856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empname,</a:t>
            </a:r>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empsurname</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ORDER BY </a:t>
            </a:r>
            <a:r>
              <a:rPr b="0" i="0" lang="tr-TR" sz="2400" u="none" cap="none" strike="noStrike">
                <a:solidFill>
                  <a:srgbClr val="000000"/>
                </a:solidFill>
                <a:latin typeface="Arial"/>
                <a:ea typeface="Arial"/>
                <a:cs typeface="Arial"/>
                <a:sym typeface="Arial"/>
              </a:rPr>
              <a:t>empname </a:t>
            </a:r>
            <a:r>
              <a:rPr b="1" i="0" lang="tr-TR" sz="2400" u="none" cap="none" strike="noStrike">
                <a:solidFill>
                  <a:srgbClr val="000000"/>
                </a:solidFill>
                <a:latin typeface="Arial"/>
                <a:ea typeface="Arial"/>
                <a:cs typeface="Arial"/>
                <a:sym typeface="Arial"/>
              </a:rPr>
              <a:t>ASC</a:t>
            </a:r>
            <a:endParaRPr b="0" i="0" sz="1800" u="none" cap="none" strike="noStrike">
              <a:solidFill>
                <a:srgbClr val="000000"/>
              </a:solidFill>
              <a:latin typeface="Arial"/>
              <a:ea typeface="Arial"/>
              <a:cs typeface="Arial"/>
              <a:sym typeface="Arial"/>
            </a:endParaRPr>
          </a:p>
        </p:txBody>
      </p:sp>
      <p:sp>
        <p:nvSpPr>
          <p:cNvPr id="533" name="Google Shape;533;p74"/>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 Ascending Order</a:t>
            </a:r>
            <a:endParaRPr b="0" i="0" sz="1800" u="none" cap="none" strike="noStrike">
              <a:solidFill>
                <a:srgbClr val="000000"/>
              </a:solidFill>
              <a:latin typeface="Raleway"/>
              <a:ea typeface="Raleway"/>
              <a:cs typeface="Raleway"/>
              <a:sym typeface="Raleway"/>
            </a:endParaRPr>
          </a:p>
        </p:txBody>
      </p:sp>
      <p:pic>
        <p:nvPicPr>
          <p:cNvPr id="534" name="Google Shape;534;p74"/>
          <p:cNvPicPr preferRelativeResize="0"/>
          <p:nvPr/>
        </p:nvPicPr>
        <p:blipFill rotWithShape="1">
          <a:blip r:embed="rId3">
            <a:alphaModFix/>
          </a:blip>
          <a:srcRect b="0" l="0" r="0" t="0"/>
          <a:stretch/>
        </p:blipFill>
        <p:spPr>
          <a:xfrm>
            <a:off x="95948" y="1216028"/>
            <a:ext cx="2225233" cy="3604572"/>
          </a:xfrm>
          <a:prstGeom prst="rect">
            <a:avLst/>
          </a:prstGeom>
          <a:noFill/>
          <a:ln>
            <a:noFill/>
          </a:ln>
        </p:spPr>
      </p:pic>
      <p:pic>
        <p:nvPicPr>
          <p:cNvPr id="535" name="Google Shape;535;p74"/>
          <p:cNvPicPr preferRelativeResize="0"/>
          <p:nvPr/>
        </p:nvPicPr>
        <p:blipFill rotWithShape="1">
          <a:blip r:embed="rId4">
            <a:alphaModFix/>
          </a:blip>
          <a:srcRect b="0" l="0" r="0" t="0"/>
          <a:stretch/>
        </p:blipFill>
        <p:spPr>
          <a:xfrm>
            <a:off x="6698616" y="936793"/>
            <a:ext cx="2444014" cy="390546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41" name="Google Shape;541;p7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42" name="Google Shape;542;p75"/>
          <p:cNvSpPr txBox="1"/>
          <p:nvPr/>
        </p:nvSpPr>
        <p:spPr>
          <a:xfrm>
            <a:off x="2415759" y="2019590"/>
            <a:ext cx="6632293" cy="13856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empname,</a:t>
            </a:r>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empsurname</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endParaRPr b="1"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202122"/>
                </a:solidFill>
                <a:latin typeface="Arial"/>
                <a:ea typeface="Arial"/>
                <a:cs typeface="Arial"/>
                <a:sym typeface="Arial"/>
              </a:rPr>
              <a:t>ORDER BY </a:t>
            </a:r>
            <a:r>
              <a:rPr b="0" i="0" lang="tr-TR" sz="2400" u="none" cap="none" strike="noStrike">
                <a:solidFill>
                  <a:srgbClr val="000000"/>
                </a:solidFill>
                <a:latin typeface="Arial"/>
                <a:ea typeface="Arial"/>
                <a:cs typeface="Arial"/>
                <a:sym typeface="Arial"/>
              </a:rPr>
              <a:t>empname </a:t>
            </a:r>
            <a:r>
              <a:rPr b="1" i="0" lang="tr-TR" sz="2400" u="none" cap="none" strike="noStrike">
                <a:solidFill>
                  <a:srgbClr val="000000"/>
                </a:solidFill>
                <a:latin typeface="Arial"/>
                <a:ea typeface="Arial"/>
                <a:cs typeface="Arial"/>
                <a:sym typeface="Arial"/>
              </a:rPr>
              <a:t>DESC</a:t>
            </a:r>
            <a:endParaRPr b="0" i="0" sz="1800" u="none" cap="none" strike="noStrike">
              <a:solidFill>
                <a:srgbClr val="000000"/>
              </a:solidFill>
              <a:latin typeface="Arial"/>
              <a:ea typeface="Arial"/>
              <a:cs typeface="Arial"/>
              <a:sym typeface="Arial"/>
            </a:endParaRPr>
          </a:p>
        </p:txBody>
      </p:sp>
      <p:sp>
        <p:nvSpPr>
          <p:cNvPr id="543" name="Google Shape;543;p75"/>
          <p:cNvSpPr txBox="1"/>
          <p:nvPr/>
        </p:nvSpPr>
        <p:spPr>
          <a:xfrm>
            <a:off x="431799" y="614324"/>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 Descending order</a:t>
            </a:r>
            <a:endParaRPr b="0" i="0" sz="1800" u="none" cap="none" strike="noStrike">
              <a:solidFill>
                <a:srgbClr val="000000"/>
              </a:solidFill>
              <a:latin typeface="Raleway"/>
              <a:ea typeface="Raleway"/>
              <a:cs typeface="Raleway"/>
              <a:sym typeface="Raleway"/>
            </a:endParaRPr>
          </a:p>
        </p:txBody>
      </p:sp>
      <p:pic>
        <p:nvPicPr>
          <p:cNvPr id="544" name="Google Shape;544;p75"/>
          <p:cNvPicPr preferRelativeResize="0"/>
          <p:nvPr/>
        </p:nvPicPr>
        <p:blipFill rotWithShape="1">
          <a:blip r:embed="rId3">
            <a:alphaModFix/>
          </a:blip>
          <a:srcRect b="0" l="0" r="0" t="0"/>
          <a:stretch/>
        </p:blipFill>
        <p:spPr>
          <a:xfrm>
            <a:off x="95948" y="1216028"/>
            <a:ext cx="2225233" cy="3604572"/>
          </a:xfrm>
          <a:prstGeom prst="rect">
            <a:avLst/>
          </a:prstGeom>
          <a:noFill/>
          <a:ln>
            <a:noFill/>
          </a:ln>
        </p:spPr>
      </p:pic>
      <p:pic>
        <p:nvPicPr>
          <p:cNvPr id="545" name="Google Shape;545;p75"/>
          <p:cNvPicPr preferRelativeResize="0"/>
          <p:nvPr/>
        </p:nvPicPr>
        <p:blipFill rotWithShape="1">
          <a:blip r:embed="rId4">
            <a:alphaModFix/>
          </a:blip>
          <a:srcRect b="0" l="0" r="0" t="0"/>
          <a:stretch/>
        </p:blipFill>
        <p:spPr>
          <a:xfrm>
            <a:off x="6708509" y="1120053"/>
            <a:ext cx="2339543" cy="36426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51" name="Google Shape;551;p76"/>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pic>
        <p:nvPicPr>
          <p:cNvPr id="552" name="Google Shape;552;p76"/>
          <p:cNvPicPr preferRelativeResize="0"/>
          <p:nvPr/>
        </p:nvPicPr>
        <p:blipFill rotWithShape="1">
          <a:blip r:embed="rId3">
            <a:alphaModFix/>
          </a:blip>
          <a:srcRect b="0" l="0" r="0" t="0"/>
          <a:stretch/>
        </p:blipFill>
        <p:spPr>
          <a:xfrm>
            <a:off x="38075" y="1206182"/>
            <a:ext cx="2512926" cy="3386061"/>
          </a:xfrm>
          <a:prstGeom prst="rect">
            <a:avLst/>
          </a:prstGeom>
          <a:noFill/>
          <a:ln>
            <a:noFill/>
          </a:ln>
        </p:spPr>
      </p:pic>
      <p:pic>
        <p:nvPicPr>
          <p:cNvPr id="553" name="Google Shape;553;p76"/>
          <p:cNvPicPr preferRelativeResize="0"/>
          <p:nvPr/>
        </p:nvPicPr>
        <p:blipFill rotWithShape="1">
          <a:blip r:embed="rId4">
            <a:alphaModFix/>
          </a:blip>
          <a:srcRect b="0" l="0" r="0" t="0"/>
          <a:stretch/>
        </p:blipFill>
        <p:spPr>
          <a:xfrm>
            <a:off x="6324384" y="800200"/>
            <a:ext cx="2781541" cy="3734124"/>
          </a:xfrm>
          <a:prstGeom prst="rect">
            <a:avLst/>
          </a:prstGeom>
          <a:noFill/>
          <a:ln>
            <a:noFill/>
          </a:ln>
        </p:spPr>
      </p:pic>
      <p:sp>
        <p:nvSpPr>
          <p:cNvPr id="554" name="Google Shape;554;p76"/>
          <p:cNvSpPr txBox="1"/>
          <p:nvPr/>
        </p:nvSpPr>
        <p:spPr>
          <a:xfrm>
            <a:off x="2668777" y="1545292"/>
            <a:ext cx="6661817" cy="1353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empname,</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gender, </a:t>
            </a:r>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salary</a:t>
            </a:r>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ORDER BY </a:t>
            </a:r>
            <a:r>
              <a:rPr b="0" i="0" lang="tr-TR" sz="2400" u="none" cap="none" strike="noStrike">
                <a:solidFill>
                  <a:srgbClr val="202122"/>
                </a:solidFill>
                <a:latin typeface="Arial"/>
                <a:ea typeface="Arial"/>
                <a:cs typeface="Arial"/>
                <a:sym typeface="Arial"/>
              </a:rPr>
              <a:t>gender,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salary DESC;</a:t>
            </a:r>
            <a:endParaRPr b="0" i="0" sz="1800" u="none" cap="none" strike="noStrike">
              <a:solidFill>
                <a:srgbClr val="000000"/>
              </a:solidFill>
              <a:latin typeface="Arial"/>
              <a:ea typeface="Arial"/>
              <a:cs typeface="Arial"/>
              <a:sym typeface="Arial"/>
            </a:endParaRPr>
          </a:p>
        </p:txBody>
      </p:sp>
      <p:sp>
        <p:nvSpPr>
          <p:cNvPr id="555" name="Google Shape;555;p76"/>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 Multiple Columns</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61" name="Google Shape;561;p77"/>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62" name="Google Shape;562;p77"/>
          <p:cNvSpPr txBox="1"/>
          <p:nvPr/>
        </p:nvSpPr>
        <p:spPr>
          <a:xfrm>
            <a:off x="150472" y="1204264"/>
            <a:ext cx="8955454" cy="1353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a:t>
            </a:r>
            <a:r>
              <a:rPr b="0" i="0" lang="tr-TR" sz="2000" u="none" cap="none" strike="noStrike">
                <a:solidFill>
                  <a:srgbClr val="202122"/>
                </a:solidFill>
                <a:latin typeface="Arial"/>
                <a:ea typeface="Arial"/>
                <a:cs typeface="Arial"/>
                <a:sym typeface="Arial"/>
              </a:rPr>
              <a:t> column_name(s) </a:t>
            </a:r>
            <a:r>
              <a:rPr b="1" i="0" lang="tr-TR" sz="2000" u="none" cap="none" strike="noStrike">
                <a:solidFill>
                  <a:srgbClr val="202122"/>
                </a:solidFill>
                <a:latin typeface="Arial"/>
                <a:ea typeface="Arial"/>
                <a:cs typeface="Arial"/>
                <a:sym typeface="Arial"/>
              </a:rPr>
              <a:t>FROM</a:t>
            </a:r>
            <a:r>
              <a:rPr b="0" i="0" lang="tr-TR" sz="2000" u="none" cap="none" strike="noStrike">
                <a:solidFill>
                  <a:srgbClr val="202122"/>
                </a:solidFill>
                <a:latin typeface="Arial"/>
                <a:ea typeface="Arial"/>
                <a:cs typeface="Arial"/>
                <a:sym typeface="Arial"/>
              </a:rPr>
              <a:t> table_name </a:t>
            </a: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condition(s) </a:t>
            </a:r>
            <a:r>
              <a:rPr b="1" i="0" lang="tr-TR" sz="2000" u="none" cap="none" strike="noStrike">
                <a:solidFill>
                  <a:srgbClr val="202122"/>
                </a:solidFill>
                <a:latin typeface="Arial"/>
                <a:ea typeface="Arial"/>
                <a:cs typeface="Arial"/>
                <a:sym typeface="Arial"/>
              </a:rPr>
              <a:t>ORDER</a:t>
            </a:r>
            <a:r>
              <a:rPr b="0" i="0" lang="tr-TR" sz="2000" u="none" cap="none" strike="noStrike">
                <a:solidFill>
                  <a:srgbClr val="202122"/>
                </a:solidFill>
                <a:latin typeface="Arial"/>
                <a:ea typeface="Arial"/>
                <a:cs typeface="Arial"/>
                <a:sym typeface="Arial"/>
              </a:rPr>
              <a:t> </a:t>
            </a:r>
            <a:r>
              <a:rPr b="1" i="0" lang="tr-TR" sz="2000" u="none" cap="none" strike="noStrike">
                <a:solidFill>
                  <a:srgbClr val="202122"/>
                </a:solidFill>
                <a:latin typeface="Arial"/>
                <a:ea typeface="Arial"/>
                <a:cs typeface="Arial"/>
                <a:sym typeface="Arial"/>
              </a:rPr>
              <a:t>BY</a:t>
            </a:r>
            <a:r>
              <a:rPr b="0" i="0" lang="tr-TR" sz="2000" u="none" cap="none" strike="noStrike">
                <a:solidFill>
                  <a:srgbClr val="202122"/>
                </a:solidFill>
                <a:latin typeface="Arial"/>
                <a:ea typeface="Arial"/>
                <a:cs typeface="Arial"/>
                <a:sym typeface="Arial"/>
              </a:rPr>
              <a:t> column_name(s) </a:t>
            </a:r>
            <a:r>
              <a:rPr b="1" i="0" lang="tr-TR" sz="2000" u="none" cap="none" strike="noStrike">
                <a:solidFill>
                  <a:srgbClr val="202122"/>
                </a:solidFill>
                <a:latin typeface="Arial"/>
                <a:ea typeface="Arial"/>
                <a:cs typeface="Arial"/>
                <a:sym typeface="Arial"/>
              </a:rPr>
              <a:t>ASC | DESC;</a:t>
            </a:r>
            <a:endParaRPr b="1" i="0" sz="1600" u="none" cap="none" strike="noStrike">
              <a:solidFill>
                <a:srgbClr val="000000"/>
              </a:solidFill>
              <a:latin typeface="Raleway"/>
              <a:ea typeface="Raleway"/>
              <a:cs typeface="Raleway"/>
              <a:sym typeface="Raleway"/>
            </a:endParaRPr>
          </a:p>
        </p:txBody>
      </p:sp>
      <p:sp>
        <p:nvSpPr>
          <p:cNvPr id="563" name="Google Shape;563;p77"/>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 With WHERE Clause</a:t>
            </a:r>
            <a:endParaRPr b="0" i="0" sz="1800" u="none" cap="none" strike="noStrike">
              <a:solidFill>
                <a:srgbClr val="000000"/>
              </a:solidFill>
              <a:latin typeface="Raleway"/>
              <a:ea typeface="Raleway"/>
              <a:cs typeface="Raleway"/>
              <a:sym typeface="Raleway"/>
            </a:endParaRPr>
          </a:p>
        </p:txBody>
      </p:sp>
      <p:sp>
        <p:nvSpPr>
          <p:cNvPr id="564" name="Google Shape;564;p77"/>
          <p:cNvSpPr/>
          <p:nvPr/>
        </p:nvSpPr>
        <p:spPr>
          <a:xfrm>
            <a:off x="3625843" y="2106892"/>
            <a:ext cx="377100" cy="630600"/>
          </a:xfrm>
          <a:prstGeom prst="downArrow">
            <a:avLst>
              <a:gd fmla="val 50000" name="adj1"/>
              <a:gd fmla="val 50000" name="adj2"/>
            </a:avLst>
          </a:prstGeom>
          <a:solidFill>
            <a:schemeClr val="accent1"/>
          </a:solidFill>
          <a:ln cap="flat" cmpd="sng" w="25400">
            <a:solidFill>
              <a:srgbClr val="0084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5" name="Google Shape;565;p77"/>
          <p:cNvSpPr txBox="1"/>
          <p:nvPr/>
        </p:nvSpPr>
        <p:spPr>
          <a:xfrm>
            <a:off x="3920550" y="2172022"/>
            <a:ext cx="1302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Arial"/>
                <a:ea typeface="Arial"/>
                <a:cs typeface="Arial"/>
                <a:sym typeface="Arial"/>
              </a:rPr>
              <a:t>Beautifying</a:t>
            </a:r>
            <a:endParaRPr b="0" i="0" sz="1400" u="none" cap="none" strike="noStrike">
              <a:solidFill>
                <a:srgbClr val="000000"/>
              </a:solidFill>
              <a:latin typeface="Arial"/>
              <a:ea typeface="Arial"/>
              <a:cs typeface="Arial"/>
              <a:sym typeface="Arial"/>
            </a:endParaRPr>
          </a:p>
        </p:txBody>
      </p:sp>
      <p:sp>
        <p:nvSpPr>
          <p:cNvPr id="566" name="Google Shape;566;p77"/>
          <p:cNvSpPr txBox="1"/>
          <p:nvPr/>
        </p:nvSpPr>
        <p:spPr>
          <a:xfrm>
            <a:off x="188546" y="2877937"/>
            <a:ext cx="8955454" cy="1353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a:t>
            </a:r>
            <a:r>
              <a:rPr b="0" i="0" lang="tr-TR" sz="2000" u="none" cap="none" strike="noStrike">
                <a:solidFill>
                  <a:srgbClr val="202122"/>
                </a:solidFill>
                <a:latin typeface="Arial"/>
                <a:ea typeface="Arial"/>
                <a:cs typeface="Arial"/>
                <a:sym typeface="Arial"/>
              </a:rPr>
              <a:t> column_name(s) </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a:t>
            </a:r>
            <a:r>
              <a:rPr b="0" i="0" lang="tr-TR" sz="2000" u="none" cap="none" strike="noStrike">
                <a:solidFill>
                  <a:srgbClr val="202122"/>
                </a:solidFill>
                <a:latin typeface="Arial"/>
                <a:ea typeface="Arial"/>
                <a:cs typeface="Arial"/>
                <a:sym typeface="Arial"/>
              </a:rPr>
              <a:t> table_name </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condition(s) </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ORDER</a:t>
            </a:r>
            <a:r>
              <a:rPr b="0" i="0" lang="tr-TR" sz="2000" u="none" cap="none" strike="noStrike">
                <a:solidFill>
                  <a:srgbClr val="202122"/>
                </a:solidFill>
                <a:latin typeface="Arial"/>
                <a:ea typeface="Arial"/>
                <a:cs typeface="Arial"/>
                <a:sym typeface="Arial"/>
              </a:rPr>
              <a:t> </a:t>
            </a:r>
            <a:r>
              <a:rPr b="1" i="0" lang="tr-TR" sz="2000" u="none" cap="none" strike="noStrike">
                <a:solidFill>
                  <a:srgbClr val="202122"/>
                </a:solidFill>
                <a:latin typeface="Arial"/>
                <a:ea typeface="Arial"/>
                <a:cs typeface="Arial"/>
                <a:sym typeface="Arial"/>
              </a:rPr>
              <a:t>BY</a:t>
            </a:r>
            <a:r>
              <a:rPr b="0" i="0" lang="tr-TR" sz="2000" u="none" cap="none" strike="noStrike">
                <a:solidFill>
                  <a:srgbClr val="202122"/>
                </a:solidFill>
                <a:latin typeface="Arial"/>
                <a:ea typeface="Arial"/>
                <a:cs typeface="Arial"/>
                <a:sym typeface="Arial"/>
              </a:rPr>
              <a:t> column_name(s) </a:t>
            </a:r>
            <a:r>
              <a:rPr b="1" i="0" lang="tr-TR" sz="2000" u="none" cap="none" strike="noStrike">
                <a:solidFill>
                  <a:srgbClr val="202122"/>
                </a:solidFill>
                <a:latin typeface="Arial"/>
                <a:ea typeface="Arial"/>
                <a:cs typeface="Arial"/>
                <a:sym typeface="Arial"/>
              </a:rPr>
              <a:t>ASC | DESC;</a:t>
            </a:r>
            <a:endParaRPr b="1" i="0" sz="1600" u="none" cap="none" strike="noStrike">
              <a:solidFill>
                <a:srgbClr val="000000"/>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72" name="Google Shape;572;p78"/>
          <p:cNvSpPr txBox="1"/>
          <p:nvPr>
            <p:ph type="title"/>
          </p:nvPr>
        </p:nvSpPr>
        <p:spPr>
          <a:xfrm>
            <a:off x="431799" y="173800"/>
            <a:ext cx="6950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73" name="Google Shape;573;p78"/>
          <p:cNvSpPr txBox="1"/>
          <p:nvPr/>
        </p:nvSpPr>
        <p:spPr>
          <a:xfrm>
            <a:off x="5318116" y="1217830"/>
            <a:ext cx="3787809" cy="191390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 </a:t>
            </a:r>
            <a:r>
              <a:rPr b="0" i="0" lang="tr-TR" sz="2400" u="none" cap="none" strike="noStrike">
                <a:solidFill>
                  <a:srgbClr val="202122"/>
                </a:solidFill>
                <a:latin typeface="Arial"/>
                <a:ea typeface="Arial"/>
                <a:cs typeface="Arial"/>
                <a:sym typeface="Arial"/>
              </a:rPr>
              <a:t>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salary&gt;3000</a:t>
            </a:r>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ORDER BY </a:t>
            </a:r>
            <a:r>
              <a:rPr b="0" i="0" lang="tr-TR" sz="2400" u="none" cap="none" strike="noStrike">
                <a:solidFill>
                  <a:srgbClr val="202122"/>
                </a:solidFill>
                <a:latin typeface="Arial"/>
                <a:ea typeface="Arial"/>
                <a:cs typeface="Arial"/>
                <a:sym typeface="Arial"/>
              </a:rPr>
              <a:t>empname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0" i="0" lang="tr-TR" sz="2400" u="none" cap="none" strike="noStrike">
                <a:solidFill>
                  <a:srgbClr val="202122"/>
                </a:solidFill>
                <a:latin typeface="Arial"/>
                <a:ea typeface="Arial"/>
                <a:cs typeface="Arial"/>
                <a:sym typeface="Arial"/>
              </a:rPr>
              <a:t>                   DESC;</a:t>
            </a:r>
            <a:endParaRPr b="0" i="0" sz="1800" u="none" cap="none" strike="noStrike">
              <a:solidFill>
                <a:srgbClr val="000000"/>
              </a:solidFill>
              <a:latin typeface="Raleway"/>
              <a:ea typeface="Raleway"/>
              <a:cs typeface="Raleway"/>
              <a:sym typeface="Raleway"/>
            </a:endParaRPr>
          </a:p>
        </p:txBody>
      </p:sp>
      <p:sp>
        <p:nvSpPr>
          <p:cNvPr id="574" name="Google Shape;574;p78"/>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Order By Clause With WHERE Clause</a:t>
            </a:r>
            <a:endParaRPr b="0" i="0" sz="1800" u="none" cap="none" strike="noStrike">
              <a:solidFill>
                <a:srgbClr val="000000"/>
              </a:solidFill>
              <a:latin typeface="Raleway"/>
              <a:ea typeface="Raleway"/>
              <a:cs typeface="Raleway"/>
              <a:sym typeface="Raleway"/>
            </a:endParaRPr>
          </a:p>
        </p:txBody>
      </p:sp>
      <p:pic>
        <p:nvPicPr>
          <p:cNvPr id="575" name="Google Shape;575;p78"/>
          <p:cNvPicPr preferRelativeResize="0"/>
          <p:nvPr/>
        </p:nvPicPr>
        <p:blipFill rotWithShape="1">
          <a:blip r:embed="rId3">
            <a:alphaModFix/>
          </a:blip>
          <a:srcRect b="0" l="0" r="0" t="0"/>
          <a:stretch/>
        </p:blipFill>
        <p:spPr>
          <a:xfrm>
            <a:off x="731159" y="3451736"/>
            <a:ext cx="7917866" cy="1333616"/>
          </a:xfrm>
          <a:prstGeom prst="rect">
            <a:avLst/>
          </a:prstGeom>
          <a:noFill/>
          <a:ln>
            <a:noFill/>
          </a:ln>
        </p:spPr>
      </p:pic>
      <p:pic>
        <p:nvPicPr>
          <p:cNvPr id="576" name="Google Shape;576;p78"/>
          <p:cNvPicPr preferRelativeResize="0"/>
          <p:nvPr/>
        </p:nvPicPr>
        <p:blipFill rotWithShape="1">
          <a:blip r:embed="rId4">
            <a:alphaModFix/>
          </a:blip>
          <a:srcRect b="0" l="0" r="0" t="0"/>
          <a:stretch/>
        </p:blipFill>
        <p:spPr>
          <a:xfrm>
            <a:off x="53862" y="1079557"/>
            <a:ext cx="5056624" cy="23081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9"/>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AND, OR &amp; NOT Operators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87" name="Google Shape;587;p80"/>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88" name="Google Shape;588;p80"/>
          <p:cNvSpPr/>
          <p:nvPr/>
        </p:nvSpPr>
        <p:spPr>
          <a:xfrm flipH="1">
            <a:off x="350776" y="1878953"/>
            <a:ext cx="5027400" cy="156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chemeClr val="dk1"/>
                </a:solidFill>
                <a:latin typeface="Raleway Medium"/>
                <a:ea typeface="Raleway Medium"/>
                <a:cs typeface="Raleway Medium"/>
                <a:sym typeface="Raleway Medium"/>
              </a:rPr>
              <a:t>In SQL, </a:t>
            </a:r>
            <a:r>
              <a:rPr b="1" i="0" lang="tr-TR" sz="2400" u="none" cap="none" strike="noStrike">
                <a:solidFill>
                  <a:schemeClr val="dk1"/>
                </a:solidFill>
                <a:latin typeface="Raleway Medium"/>
                <a:ea typeface="Raleway Medium"/>
                <a:cs typeface="Raleway Medium"/>
                <a:sym typeface="Raleway Medium"/>
              </a:rPr>
              <a:t>AND, OR &amp; NOT</a:t>
            </a:r>
            <a:r>
              <a:rPr b="0" i="0" lang="tr-TR" sz="2400" u="none" cap="none" strike="noStrike">
                <a:solidFill>
                  <a:schemeClr val="dk1"/>
                </a:solidFill>
                <a:latin typeface="Raleway Medium"/>
                <a:ea typeface="Raleway Medium"/>
                <a:cs typeface="Raleway Medium"/>
                <a:sym typeface="Raleway Medium"/>
              </a:rPr>
              <a:t> keywords are called logical operators. Their purposes are filtering the data based on conditions.</a:t>
            </a:r>
            <a:endParaRPr b="0" i="0" sz="2400" u="none" cap="none" strike="noStrike">
              <a:solidFill>
                <a:schemeClr val="dk1"/>
              </a:solidFill>
              <a:latin typeface="Raleway Medium"/>
              <a:ea typeface="Raleway Medium"/>
              <a:cs typeface="Raleway Medium"/>
              <a:sym typeface="Raleway Medium"/>
            </a:endParaRPr>
          </a:p>
        </p:txBody>
      </p:sp>
      <p:pic>
        <p:nvPicPr>
          <p:cNvPr descr="A close up of a sign&#10;&#10;Description automatically generated" id="589" name="Google Shape;589;p80"/>
          <p:cNvPicPr preferRelativeResize="0"/>
          <p:nvPr/>
        </p:nvPicPr>
        <p:blipFill rotWithShape="1">
          <a:blip r:embed="rId3">
            <a:alphaModFix/>
          </a:blip>
          <a:srcRect b="0" l="0" r="0" t="0"/>
          <a:stretch/>
        </p:blipFill>
        <p:spPr>
          <a:xfrm>
            <a:off x="5406389" y="391437"/>
            <a:ext cx="3054545" cy="4360626"/>
          </a:xfrm>
          <a:prstGeom prst="rect">
            <a:avLst/>
          </a:prstGeom>
          <a:noFill/>
          <a:ln>
            <a:noFill/>
          </a:ln>
        </p:spPr>
      </p:pic>
      <p:sp>
        <p:nvSpPr>
          <p:cNvPr id="590" name="Google Shape;590;p80"/>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AND, OR &amp; NOT Operators</a:t>
            </a:r>
            <a:endParaRPr b="0" i="0" sz="24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47" name="Google Shape;147;p27"/>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3600">
                <a:solidFill>
                  <a:srgbClr val="3A3F50"/>
                </a:solidFill>
                <a:latin typeface="Raleway"/>
                <a:ea typeface="Raleway"/>
                <a:cs typeface="Raleway"/>
                <a:sym typeface="Raleway"/>
              </a:rPr>
              <a:t>What is a database?</a:t>
            </a:r>
            <a:endParaRPr sz="4000">
              <a:solidFill>
                <a:srgbClr val="419DD3"/>
              </a:solidFill>
              <a:latin typeface="Raleway Medium"/>
              <a:ea typeface="Raleway Medium"/>
              <a:cs typeface="Raleway Medium"/>
              <a:sym typeface="Raleway Medium"/>
            </a:endParaRPr>
          </a:p>
        </p:txBody>
      </p:sp>
      <p:sp>
        <p:nvSpPr>
          <p:cNvPr id="148" name="Google Shape;148;p27"/>
          <p:cNvSpPr txBox="1"/>
          <p:nvPr/>
        </p:nvSpPr>
        <p:spPr>
          <a:xfrm>
            <a:off x="111825" y="1087050"/>
            <a:ext cx="8917200" cy="169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0" lang="tr-TR" sz="4000" u="none" cap="none" strike="noStrike">
                <a:solidFill>
                  <a:srgbClr val="000000"/>
                </a:solidFill>
                <a:latin typeface="Raleway"/>
                <a:ea typeface="Raleway"/>
                <a:cs typeface="Raleway"/>
                <a:sym typeface="Raleway"/>
              </a:rPr>
              <a:t>“</a:t>
            </a:r>
            <a:r>
              <a:rPr b="0" i="0" lang="tr-TR" sz="2800" u="none" cap="none" strike="noStrike">
                <a:solidFill>
                  <a:srgbClr val="000000"/>
                </a:solidFill>
                <a:latin typeface="Raleway"/>
                <a:ea typeface="Raleway"/>
                <a:cs typeface="Raleway"/>
                <a:sym typeface="Raleway"/>
              </a:rPr>
              <a:t>A database is an organized collection of data stored</a:t>
            </a:r>
            <a:endParaRPr b="0" i="0" sz="2800" u="none" cap="none" strike="noStrike">
              <a:solidFill>
                <a:srgbClr val="000000"/>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2800"/>
              <a:buFont typeface="Arial"/>
              <a:buNone/>
            </a:pPr>
            <a:r>
              <a:rPr b="0" i="0" lang="tr-TR" sz="2800" u="none" cap="none" strike="noStrike">
                <a:solidFill>
                  <a:srgbClr val="000000"/>
                </a:solidFill>
                <a:latin typeface="Raleway"/>
                <a:ea typeface="Raleway"/>
                <a:cs typeface="Raleway"/>
                <a:sym typeface="Raleway"/>
              </a:rPr>
              <a:t> in a computer system.</a:t>
            </a:r>
            <a:r>
              <a:rPr b="0" i="0" lang="tr-TR" sz="4000" u="none" cap="none" strike="noStrike">
                <a:solidFill>
                  <a:srgbClr val="000000"/>
                </a:solidFill>
                <a:latin typeface="Raleway"/>
                <a:ea typeface="Raleway"/>
                <a:cs typeface="Raleway"/>
                <a:sym typeface="Raleway"/>
              </a:rPr>
              <a:t>”</a:t>
            </a:r>
            <a:endParaRPr b="0" i="0" sz="4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596" name="Google Shape;596;p81"/>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597" name="Google Shape;597;p81"/>
          <p:cNvSpPr/>
          <p:nvPr/>
        </p:nvSpPr>
        <p:spPr>
          <a:xfrm flipH="1">
            <a:off x="460038" y="1168118"/>
            <a:ext cx="8028900" cy="15696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FF0000"/>
                </a:solidFill>
                <a:latin typeface="Raleway Medium"/>
                <a:ea typeface="Raleway Medium"/>
                <a:cs typeface="Raleway Medium"/>
                <a:sym typeface="Raleway Medium"/>
              </a:rPr>
              <a:t>AND</a:t>
            </a:r>
            <a:r>
              <a:rPr b="0" i="0" lang="tr-TR" sz="2400" u="none" cap="none" strike="noStrike">
                <a:solidFill>
                  <a:srgbClr val="373A3C"/>
                </a:solidFill>
                <a:latin typeface="Raleway Medium"/>
                <a:ea typeface="Raleway Medium"/>
                <a:cs typeface="Raleway Medium"/>
                <a:sym typeface="Raleway Medium"/>
              </a:rPr>
              <a:t> operator is used with the </a:t>
            </a:r>
            <a:r>
              <a:rPr b="0" i="0" lang="tr-TR" sz="2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 and combines multiple expressions. It returns only those records where both conditions (in </a:t>
            </a:r>
            <a:r>
              <a:rPr b="0" i="0" lang="tr-TR" sz="2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 evaluate to </a:t>
            </a:r>
            <a:r>
              <a:rPr b="0" i="0" lang="tr-TR" sz="2400" u="none" cap="none" strike="noStrike">
                <a:solidFill>
                  <a:srgbClr val="FF0000"/>
                </a:solidFill>
                <a:latin typeface="Raleway Medium"/>
                <a:ea typeface="Raleway Medium"/>
                <a:cs typeface="Raleway Medium"/>
                <a:sym typeface="Raleway Medium"/>
              </a:rPr>
              <a:t>True</a:t>
            </a:r>
            <a:r>
              <a:rPr b="0" i="0" lang="tr-TR" sz="2400" u="none" cap="none" strike="noStrike">
                <a:solidFill>
                  <a:srgbClr val="373A3C"/>
                </a:solidFill>
                <a:latin typeface="Raleway Medium"/>
                <a:ea typeface="Raleway Medium"/>
                <a:cs typeface="Raleway Medium"/>
                <a:sym typeface="Raleway Medium"/>
              </a:rPr>
              <a:t>.</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598" name="Google Shape;598;p81"/>
          <p:cNvSpPr txBox="1"/>
          <p:nvPr/>
        </p:nvSpPr>
        <p:spPr>
          <a:xfrm>
            <a:off x="3681684" y="2737718"/>
            <a:ext cx="1350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000000"/>
                </a:solidFill>
                <a:latin typeface="Raleway Medium"/>
                <a:ea typeface="Raleway Medium"/>
                <a:cs typeface="Raleway Medium"/>
                <a:sym typeface="Raleway Medium"/>
              </a:rPr>
              <a:t>Syntax</a:t>
            </a:r>
            <a:endParaRPr b="1" i="0" sz="2400" u="none" cap="none" strike="noStrike">
              <a:solidFill>
                <a:srgbClr val="000000"/>
              </a:solidFill>
              <a:latin typeface="Raleway Medium"/>
              <a:ea typeface="Raleway Medium"/>
              <a:cs typeface="Raleway Medium"/>
              <a:sym typeface="Raleway Medium"/>
            </a:endParaRPr>
          </a:p>
        </p:txBody>
      </p:sp>
      <p:sp>
        <p:nvSpPr>
          <p:cNvPr id="599" name="Google Shape;599;p81"/>
          <p:cNvSpPr txBox="1"/>
          <p:nvPr/>
        </p:nvSpPr>
        <p:spPr>
          <a:xfrm>
            <a:off x="1369608" y="3365447"/>
            <a:ext cx="6404784" cy="6972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left_condition </a:t>
            </a:r>
            <a:r>
              <a:rPr b="1" i="0" lang="tr-TR" sz="2400" u="none" cap="none" strike="noStrike">
                <a:solidFill>
                  <a:srgbClr val="202122"/>
                </a:solidFill>
                <a:latin typeface="Arial"/>
                <a:ea typeface="Arial"/>
                <a:cs typeface="Arial"/>
                <a:sym typeface="Arial"/>
              </a:rPr>
              <a:t>AND</a:t>
            </a:r>
            <a:r>
              <a:rPr b="0" i="0" lang="tr-TR" sz="2400" u="none" cap="none" strike="noStrike">
                <a:solidFill>
                  <a:srgbClr val="202122"/>
                </a:solidFill>
                <a:latin typeface="Arial"/>
                <a:ea typeface="Arial"/>
                <a:cs typeface="Arial"/>
                <a:sym typeface="Arial"/>
              </a:rPr>
              <a:t> right_condition</a:t>
            </a:r>
            <a:endParaRPr b="0" i="0" sz="2400" u="none" cap="none" strike="noStrike">
              <a:solidFill>
                <a:srgbClr val="202122"/>
              </a:solidFill>
              <a:latin typeface="Arial"/>
              <a:ea typeface="Arial"/>
              <a:cs typeface="Arial"/>
              <a:sym typeface="Arial"/>
            </a:endParaRPr>
          </a:p>
        </p:txBody>
      </p:sp>
      <p:sp>
        <p:nvSpPr>
          <p:cNvPr id="600" name="Google Shape;600;p81"/>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AND Operator</a:t>
            </a:r>
            <a:endParaRPr b="0" i="0" sz="24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06" name="Google Shape;606;p82"/>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07" name="Google Shape;607;p82"/>
          <p:cNvSpPr txBox="1"/>
          <p:nvPr/>
        </p:nvSpPr>
        <p:spPr>
          <a:xfrm>
            <a:off x="378929" y="1317430"/>
            <a:ext cx="6404784" cy="12713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a:t>
            </a:r>
            <a:r>
              <a:rPr b="0" i="0" lang="tr-TR" sz="2400" u="none" cap="none" strike="noStrike">
                <a:solidFill>
                  <a:srgbClr val="202122"/>
                </a:solidFill>
                <a:latin typeface="Arial"/>
                <a:ea typeface="Arial"/>
                <a:cs typeface="Arial"/>
                <a:sym typeface="Arial"/>
              </a:rPr>
              <a:t> job='Mechanic' </a:t>
            </a:r>
            <a:r>
              <a:rPr b="1" i="0" lang="tr-TR" sz="2400" u="none" cap="none" strike="noStrike">
                <a:solidFill>
                  <a:srgbClr val="202122"/>
                </a:solidFill>
                <a:latin typeface="Arial"/>
                <a:ea typeface="Arial"/>
                <a:cs typeface="Arial"/>
                <a:sym typeface="Arial"/>
              </a:rPr>
              <a:t>OR</a:t>
            </a:r>
            <a:r>
              <a:rPr b="0" i="0" lang="tr-TR" sz="2400" u="none" cap="none" strike="noStrike">
                <a:solidFill>
                  <a:srgbClr val="202122"/>
                </a:solidFill>
                <a:latin typeface="Arial"/>
                <a:ea typeface="Arial"/>
                <a:cs typeface="Arial"/>
                <a:sym typeface="Arial"/>
              </a:rPr>
              <a:t> gender='F';</a:t>
            </a:r>
            <a:endParaRPr/>
          </a:p>
        </p:txBody>
      </p:sp>
      <p:sp>
        <p:nvSpPr>
          <p:cNvPr id="608" name="Google Shape;608;p82"/>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AND Operator</a:t>
            </a:r>
            <a:endParaRPr b="0" i="0" sz="2400" u="none" cap="none" strike="noStrike">
              <a:solidFill>
                <a:srgbClr val="741B47"/>
              </a:solidFill>
              <a:latin typeface="Raleway Medium"/>
              <a:ea typeface="Raleway Medium"/>
              <a:cs typeface="Raleway Medium"/>
              <a:sym typeface="Raleway Medium"/>
            </a:endParaRPr>
          </a:p>
        </p:txBody>
      </p:sp>
      <p:pic>
        <p:nvPicPr>
          <p:cNvPr id="609" name="Google Shape;609;p82"/>
          <p:cNvPicPr preferRelativeResize="0"/>
          <p:nvPr/>
        </p:nvPicPr>
        <p:blipFill rotWithShape="1">
          <a:blip r:embed="rId3">
            <a:alphaModFix/>
          </a:blip>
          <a:srcRect b="0" l="0" r="0" t="0"/>
          <a:stretch/>
        </p:blipFill>
        <p:spPr>
          <a:xfrm>
            <a:off x="4577078" y="245994"/>
            <a:ext cx="3697508" cy="1707087"/>
          </a:xfrm>
          <a:prstGeom prst="rect">
            <a:avLst/>
          </a:prstGeom>
          <a:noFill/>
          <a:ln>
            <a:noFill/>
          </a:ln>
        </p:spPr>
      </p:pic>
      <p:pic>
        <p:nvPicPr>
          <p:cNvPr id="610" name="Google Shape;610;p82"/>
          <p:cNvPicPr preferRelativeResize="0"/>
          <p:nvPr/>
        </p:nvPicPr>
        <p:blipFill rotWithShape="1">
          <a:blip r:embed="rId4">
            <a:alphaModFix/>
          </a:blip>
          <a:srcRect b="0" l="0" r="0" t="0"/>
          <a:stretch/>
        </p:blipFill>
        <p:spPr>
          <a:xfrm>
            <a:off x="401375" y="2548430"/>
            <a:ext cx="7963590" cy="227095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16" name="Google Shape;616;p83"/>
          <p:cNvSpPr txBox="1"/>
          <p:nvPr>
            <p:ph type="title"/>
          </p:nvPr>
        </p:nvSpPr>
        <p:spPr>
          <a:xfrm>
            <a:off x="378929" y="230133"/>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17" name="Google Shape;617;p83"/>
          <p:cNvSpPr/>
          <p:nvPr/>
        </p:nvSpPr>
        <p:spPr>
          <a:xfrm flipH="1">
            <a:off x="462625" y="1315435"/>
            <a:ext cx="8186400" cy="15696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FF0000"/>
                </a:solidFill>
                <a:latin typeface="Raleway Medium"/>
                <a:ea typeface="Raleway Medium"/>
                <a:cs typeface="Raleway Medium"/>
                <a:sym typeface="Raleway Medium"/>
              </a:rPr>
              <a:t>OR</a:t>
            </a:r>
            <a:r>
              <a:rPr b="0" i="0" lang="tr-TR" sz="2400" u="none" cap="none" strike="noStrike">
                <a:solidFill>
                  <a:srgbClr val="373A3C"/>
                </a:solidFill>
                <a:latin typeface="Raleway Medium"/>
                <a:ea typeface="Raleway Medium"/>
                <a:cs typeface="Raleway Medium"/>
                <a:sym typeface="Raleway Medium"/>
              </a:rPr>
              <a:t> operator is used with the </a:t>
            </a:r>
            <a:r>
              <a:rPr b="0" i="0" lang="tr-TR" sz="2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 and combines multiple expressions. It displays the record where either one of conditions (in WHERE clause) evaluates to </a:t>
            </a:r>
            <a:r>
              <a:rPr b="0" i="0" lang="tr-TR" sz="2400" u="none" cap="none" strike="noStrike">
                <a:solidFill>
                  <a:srgbClr val="FF0000"/>
                </a:solidFill>
                <a:latin typeface="Raleway Medium"/>
                <a:ea typeface="Raleway Medium"/>
                <a:cs typeface="Raleway Medium"/>
                <a:sym typeface="Raleway Medium"/>
              </a:rPr>
              <a:t>True</a:t>
            </a:r>
            <a:r>
              <a:rPr b="0" i="0" lang="tr-TR" sz="2400" u="none" cap="none" strike="noStrike">
                <a:solidFill>
                  <a:srgbClr val="373A3C"/>
                </a:solidFill>
                <a:latin typeface="Raleway Medium"/>
                <a:ea typeface="Raleway Medium"/>
                <a:cs typeface="Raleway Medium"/>
                <a:sym typeface="Raleway Medium"/>
              </a:rPr>
              <a:t>.</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618" name="Google Shape;618;p83"/>
          <p:cNvSpPr txBox="1"/>
          <p:nvPr/>
        </p:nvSpPr>
        <p:spPr>
          <a:xfrm>
            <a:off x="3793178" y="3175515"/>
            <a:ext cx="1350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000000"/>
                </a:solidFill>
                <a:latin typeface="Raleway Medium"/>
                <a:ea typeface="Raleway Medium"/>
                <a:cs typeface="Raleway Medium"/>
                <a:sym typeface="Raleway Medium"/>
              </a:rPr>
              <a:t>Syntax</a:t>
            </a:r>
            <a:endParaRPr b="1" i="0" sz="2400" u="none" cap="none" strike="noStrike">
              <a:solidFill>
                <a:srgbClr val="000000"/>
              </a:solidFill>
              <a:latin typeface="Raleway Medium"/>
              <a:ea typeface="Raleway Medium"/>
              <a:cs typeface="Raleway Medium"/>
              <a:sym typeface="Raleway Medium"/>
            </a:endParaRPr>
          </a:p>
        </p:txBody>
      </p:sp>
      <p:sp>
        <p:nvSpPr>
          <p:cNvPr id="619" name="Google Shape;619;p83"/>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 Operator</a:t>
            </a:r>
            <a:endParaRPr b="0" i="0" sz="2400" u="none" cap="none" strike="noStrike">
              <a:solidFill>
                <a:srgbClr val="741B47"/>
              </a:solidFill>
              <a:latin typeface="Raleway Medium"/>
              <a:ea typeface="Raleway Medium"/>
              <a:cs typeface="Raleway Medium"/>
              <a:sym typeface="Raleway Medium"/>
            </a:endParaRPr>
          </a:p>
        </p:txBody>
      </p:sp>
      <p:sp>
        <p:nvSpPr>
          <p:cNvPr id="620" name="Google Shape;620;p83"/>
          <p:cNvSpPr txBox="1"/>
          <p:nvPr/>
        </p:nvSpPr>
        <p:spPr>
          <a:xfrm>
            <a:off x="1353433" y="3637215"/>
            <a:ext cx="6404784" cy="6972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 </a:t>
            </a:r>
            <a:r>
              <a:rPr b="0" i="0" lang="tr-TR" sz="2400" u="none" cap="none" strike="noStrike">
                <a:solidFill>
                  <a:srgbClr val="202122"/>
                </a:solidFill>
                <a:latin typeface="Arial"/>
                <a:ea typeface="Arial"/>
                <a:cs typeface="Arial"/>
                <a:sym typeface="Arial"/>
              </a:rPr>
              <a:t>left_condition </a:t>
            </a:r>
            <a:r>
              <a:rPr b="1" i="0" lang="tr-TR" sz="2400" u="none" cap="none" strike="noStrike">
                <a:solidFill>
                  <a:srgbClr val="202122"/>
                </a:solidFill>
                <a:latin typeface="Arial"/>
                <a:ea typeface="Arial"/>
                <a:cs typeface="Arial"/>
                <a:sym typeface="Arial"/>
              </a:rPr>
              <a:t>OR</a:t>
            </a:r>
            <a:r>
              <a:rPr b="0" i="0" lang="tr-TR" sz="2400" u="none" cap="none" strike="noStrike">
                <a:solidFill>
                  <a:srgbClr val="202122"/>
                </a:solidFill>
                <a:latin typeface="Arial"/>
                <a:ea typeface="Arial"/>
                <a:cs typeface="Arial"/>
                <a:sym typeface="Arial"/>
              </a:rPr>
              <a:t> right_condition</a:t>
            </a:r>
            <a:endParaRPr b="0" i="0" sz="2400" u="none" cap="none" strike="noStrike">
              <a:solidFill>
                <a:srgbClr val="20212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26" name="Google Shape;626;p84"/>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27" name="Google Shape;627;p84"/>
          <p:cNvSpPr txBox="1"/>
          <p:nvPr/>
        </p:nvSpPr>
        <p:spPr>
          <a:xfrm>
            <a:off x="779035" y="1545861"/>
            <a:ext cx="6404784" cy="12713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a:t>
            </a:r>
            <a:r>
              <a:rPr b="0" i="0" lang="tr-TR" sz="2400" u="none" cap="none" strike="noStrike">
                <a:solidFill>
                  <a:srgbClr val="202122"/>
                </a:solidFill>
                <a:latin typeface="Arial"/>
                <a:ea typeface="Arial"/>
                <a:cs typeface="Arial"/>
                <a:sym typeface="Arial"/>
              </a:rPr>
              <a:t> job='Manager' </a:t>
            </a:r>
            <a:r>
              <a:rPr b="1" i="0" lang="tr-TR" sz="2400" u="none" cap="none" strike="noStrike">
                <a:solidFill>
                  <a:srgbClr val="202122"/>
                </a:solidFill>
                <a:latin typeface="Arial"/>
                <a:ea typeface="Arial"/>
                <a:cs typeface="Arial"/>
                <a:sym typeface="Arial"/>
              </a:rPr>
              <a:t>AND</a:t>
            </a:r>
            <a:r>
              <a:rPr b="0" i="0" lang="tr-TR" sz="2400" u="none" cap="none" strike="noStrike">
                <a:solidFill>
                  <a:srgbClr val="202122"/>
                </a:solidFill>
                <a:latin typeface="Arial"/>
                <a:ea typeface="Arial"/>
                <a:cs typeface="Arial"/>
                <a:sym typeface="Arial"/>
              </a:rPr>
              <a:t> gender='M'</a:t>
            </a:r>
            <a:endParaRPr/>
          </a:p>
        </p:txBody>
      </p:sp>
      <p:sp>
        <p:nvSpPr>
          <p:cNvPr id="628" name="Google Shape;628;p84"/>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OR Operator</a:t>
            </a:r>
            <a:endParaRPr b="0" i="0" sz="2400" u="none" cap="none" strike="noStrike">
              <a:solidFill>
                <a:srgbClr val="741B47"/>
              </a:solidFill>
              <a:latin typeface="Raleway Medium"/>
              <a:ea typeface="Raleway Medium"/>
              <a:cs typeface="Raleway Medium"/>
              <a:sym typeface="Raleway Medium"/>
            </a:endParaRPr>
          </a:p>
        </p:txBody>
      </p:sp>
      <p:pic>
        <p:nvPicPr>
          <p:cNvPr id="629" name="Google Shape;629;p84"/>
          <p:cNvPicPr preferRelativeResize="0"/>
          <p:nvPr/>
        </p:nvPicPr>
        <p:blipFill rotWithShape="1">
          <a:blip r:embed="rId3">
            <a:alphaModFix/>
          </a:blip>
          <a:srcRect b="0" l="0" r="0" t="0"/>
          <a:stretch/>
        </p:blipFill>
        <p:spPr>
          <a:xfrm>
            <a:off x="4667457" y="324113"/>
            <a:ext cx="3697508" cy="1707087"/>
          </a:xfrm>
          <a:prstGeom prst="rect">
            <a:avLst/>
          </a:prstGeom>
          <a:noFill/>
          <a:ln>
            <a:noFill/>
          </a:ln>
        </p:spPr>
      </p:pic>
      <p:pic>
        <p:nvPicPr>
          <p:cNvPr id="630" name="Google Shape;630;p84"/>
          <p:cNvPicPr preferRelativeResize="0"/>
          <p:nvPr/>
        </p:nvPicPr>
        <p:blipFill rotWithShape="1">
          <a:blip r:embed="rId4">
            <a:alphaModFix/>
          </a:blip>
          <a:srcRect b="0" l="0" r="0" t="0"/>
          <a:stretch/>
        </p:blipFill>
        <p:spPr>
          <a:xfrm>
            <a:off x="490306" y="3181097"/>
            <a:ext cx="7978831" cy="7925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36" name="Google Shape;636;p85"/>
          <p:cNvSpPr txBox="1"/>
          <p:nvPr>
            <p:ph type="title"/>
          </p:nvPr>
        </p:nvSpPr>
        <p:spPr>
          <a:xfrm>
            <a:off x="378929" y="230133"/>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37" name="Google Shape;637;p85"/>
          <p:cNvSpPr/>
          <p:nvPr/>
        </p:nvSpPr>
        <p:spPr>
          <a:xfrm flipH="1">
            <a:off x="279748" y="1130908"/>
            <a:ext cx="8186400" cy="15696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FF0000"/>
                </a:solidFill>
                <a:latin typeface="Raleway Medium"/>
                <a:ea typeface="Raleway Medium"/>
                <a:cs typeface="Raleway Medium"/>
                <a:sym typeface="Raleway Medium"/>
              </a:rPr>
              <a:t>NOT</a:t>
            </a:r>
            <a:r>
              <a:rPr b="0" i="0" lang="tr-TR" sz="2400" u="none" cap="none" strike="noStrike">
                <a:solidFill>
                  <a:srgbClr val="373A3C"/>
                </a:solidFill>
                <a:latin typeface="Raleway Medium"/>
                <a:ea typeface="Raleway Medium"/>
                <a:cs typeface="Raleway Medium"/>
                <a:sym typeface="Raleway Medium"/>
              </a:rPr>
              <a:t> operator is used to negate a condition in the </a:t>
            </a:r>
            <a:r>
              <a:rPr b="0" i="0" lang="tr-TR" sz="2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 </a:t>
            </a:r>
            <a:r>
              <a:rPr b="0" i="0" lang="tr-TR" sz="2400" u="none" cap="none" strike="noStrike">
                <a:solidFill>
                  <a:srgbClr val="FF0000"/>
                </a:solidFill>
                <a:latin typeface="Raleway Medium"/>
                <a:ea typeface="Raleway Medium"/>
                <a:cs typeface="Raleway Medium"/>
                <a:sym typeface="Raleway Medium"/>
              </a:rPr>
              <a:t>NOT</a:t>
            </a:r>
            <a:r>
              <a:rPr b="0" i="0" lang="tr-TR" sz="2400" u="none" cap="none" strike="noStrike">
                <a:solidFill>
                  <a:srgbClr val="373A3C"/>
                </a:solidFill>
                <a:latin typeface="Raleway Medium"/>
                <a:ea typeface="Raleway Medium"/>
                <a:cs typeface="Raleway Medium"/>
                <a:sym typeface="Raleway Medium"/>
              </a:rPr>
              <a:t> is placed right after </a:t>
            </a:r>
            <a:r>
              <a:rPr b="0" i="0" lang="tr-TR" sz="2400" u="none" cap="none" strike="noStrike">
                <a:solidFill>
                  <a:srgbClr val="FF0000"/>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keyword. You can use it with AND &amp; OR operators.</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638" name="Google Shape;638;p85"/>
          <p:cNvSpPr txBox="1"/>
          <p:nvPr/>
        </p:nvSpPr>
        <p:spPr>
          <a:xfrm>
            <a:off x="3697798" y="2878335"/>
            <a:ext cx="1350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000000"/>
                </a:solidFill>
                <a:latin typeface="Raleway Medium"/>
                <a:ea typeface="Raleway Medium"/>
                <a:cs typeface="Raleway Medium"/>
                <a:sym typeface="Raleway Medium"/>
              </a:rPr>
              <a:t>Syntax</a:t>
            </a:r>
            <a:endParaRPr b="1" i="0" sz="2400" u="none" cap="none" strike="noStrike">
              <a:solidFill>
                <a:srgbClr val="000000"/>
              </a:solidFill>
              <a:latin typeface="Raleway Medium"/>
              <a:ea typeface="Raleway Medium"/>
              <a:cs typeface="Raleway Medium"/>
              <a:sym typeface="Raleway Medium"/>
            </a:endParaRPr>
          </a:p>
        </p:txBody>
      </p:sp>
      <p:sp>
        <p:nvSpPr>
          <p:cNvPr id="639" name="Google Shape;639;p85"/>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NOT Operator</a:t>
            </a:r>
            <a:endParaRPr b="0" i="0" sz="2400" u="none" cap="none" strike="noStrike">
              <a:solidFill>
                <a:srgbClr val="741B47"/>
              </a:solidFill>
              <a:latin typeface="Raleway Medium"/>
              <a:ea typeface="Raleway Medium"/>
              <a:cs typeface="Raleway Medium"/>
              <a:sym typeface="Raleway Medium"/>
            </a:endParaRPr>
          </a:p>
        </p:txBody>
      </p:sp>
      <p:sp>
        <p:nvSpPr>
          <p:cNvPr id="640" name="Google Shape;640;p85"/>
          <p:cNvSpPr txBox="1"/>
          <p:nvPr/>
        </p:nvSpPr>
        <p:spPr>
          <a:xfrm>
            <a:off x="2472691" y="3517862"/>
            <a:ext cx="6404784" cy="6972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 NOT </a:t>
            </a:r>
            <a:r>
              <a:rPr b="0" i="0" lang="tr-TR" sz="2400" u="none" cap="none" strike="noStrike">
                <a:solidFill>
                  <a:srgbClr val="202122"/>
                </a:solidFill>
                <a:latin typeface="Arial"/>
                <a:ea typeface="Arial"/>
                <a:cs typeface="Arial"/>
                <a:sym typeface="Arial"/>
              </a:rPr>
              <a:t>first_condition</a:t>
            </a:r>
            <a:endParaRPr b="0" i="0" sz="2400" u="none" cap="none" strike="noStrike">
              <a:solidFill>
                <a:srgbClr val="20212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46" name="Google Shape;646;p86"/>
          <p:cNvSpPr txBox="1"/>
          <p:nvPr>
            <p:ph type="title"/>
          </p:nvPr>
        </p:nvSpPr>
        <p:spPr>
          <a:xfrm>
            <a:off x="378929" y="230133"/>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47" name="Google Shape;647;p86"/>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NOT Operator</a:t>
            </a:r>
            <a:endParaRPr b="0" i="0" sz="2400" u="none" cap="none" strike="noStrike">
              <a:solidFill>
                <a:srgbClr val="741B47"/>
              </a:solidFill>
              <a:latin typeface="Raleway Medium"/>
              <a:ea typeface="Raleway Medium"/>
              <a:cs typeface="Raleway Medium"/>
              <a:sym typeface="Raleway Medium"/>
            </a:endParaRPr>
          </a:p>
        </p:txBody>
      </p:sp>
      <p:pic>
        <p:nvPicPr>
          <p:cNvPr id="648" name="Google Shape;648;p86"/>
          <p:cNvPicPr preferRelativeResize="0"/>
          <p:nvPr/>
        </p:nvPicPr>
        <p:blipFill rotWithShape="1">
          <a:blip r:embed="rId3">
            <a:alphaModFix/>
          </a:blip>
          <a:srcRect b="0" l="0" r="0" t="0"/>
          <a:stretch/>
        </p:blipFill>
        <p:spPr>
          <a:xfrm>
            <a:off x="4783204" y="244558"/>
            <a:ext cx="3697508" cy="1707087"/>
          </a:xfrm>
          <a:prstGeom prst="rect">
            <a:avLst/>
          </a:prstGeom>
          <a:noFill/>
          <a:ln>
            <a:noFill/>
          </a:ln>
        </p:spPr>
      </p:pic>
      <p:sp>
        <p:nvSpPr>
          <p:cNvPr id="649" name="Google Shape;649;p86"/>
          <p:cNvSpPr txBox="1"/>
          <p:nvPr/>
        </p:nvSpPr>
        <p:spPr>
          <a:xfrm>
            <a:off x="378929" y="1511137"/>
            <a:ext cx="6404784" cy="12713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 </a:t>
            </a:r>
            <a:r>
              <a:rPr b="0" i="0" lang="tr-TR" sz="2400" u="none" cap="none" strike="noStrike">
                <a:solidFill>
                  <a:srgbClr val="202122"/>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a:t>
            </a:r>
            <a:r>
              <a:rPr b="0" i="0" lang="tr-TR" sz="2400" u="none" cap="none" strike="noStrike">
                <a:solidFill>
                  <a:srgbClr val="202122"/>
                </a:solidFill>
                <a:latin typeface="Arial"/>
                <a:ea typeface="Arial"/>
                <a:cs typeface="Arial"/>
                <a:sym typeface="Arial"/>
              </a:rPr>
              <a:t> </a:t>
            </a:r>
            <a:r>
              <a:rPr b="1" i="0" lang="tr-TR" sz="2400" u="none" cap="none" strike="noStrike">
                <a:solidFill>
                  <a:srgbClr val="202122"/>
                </a:solidFill>
                <a:latin typeface="Arial"/>
                <a:ea typeface="Arial"/>
                <a:cs typeface="Arial"/>
                <a:sym typeface="Arial"/>
              </a:rPr>
              <a:t>NOT</a:t>
            </a:r>
            <a:r>
              <a:rPr b="0" i="0" lang="tr-TR" sz="2400" u="none" cap="none" strike="noStrike">
                <a:solidFill>
                  <a:srgbClr val="202122"/>
                </a:solidFill>
                <a:latin typeface="Arial"/>
                <a:ea typeface="Arial"/>
                <a:cs typeface="Arial"/>
                <a:sym typeface="Arial"/>
              </a:rPr>
              <a:t> job='Salesperson'</a:t>
            </a:r>
            <a:endParaRPr b="0" i="0" sz="2400" u="none" cap="none" strike="noStrike">
              <a:solidFill>
                <a:srgbClr val="202122"/>
              </a:solidFill>
              <a:latin typeface="Arial"/>
              <a:ea typeface="Arial"/>
              <a:cs typeface="Arial"/>
              <a:sym typeface="Arial"/>
            </a:endParaRPr>
          </a:p>
        </p:txBody>
      </p:sp>
      <p:pic>
        <p:nvPicPr>
          <p:cNvPr id="650" name="Google Shape;650;p86"/>
          <p:cNvPicPr preferRelativeResize="0"/>
          <p:nvPr/>
        </p:nvPicPr>
        <p:blipFill rotWithShape="1">
          <a:blip r:embed="rId4">
            <a:alphaModFix/>
          </a:blip>
          <a:srcRect b="0" l="0" r="0" t="0"/>
          <a:stretch/>
        </p:blipFill>
        <p:spPr>
          <a:xfrm>
            <a:off x="448536" y="2931494"/>
            <a:ext cx="8032176" cy="17603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7"/>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BETWEEN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61" name="Google Shape;661;p88"/>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62" name="Google Shape;662;p88"/>
          <p:cNvSpPr/>
          <p:nvPr/>
        </p:nvSpPr>
        <p:spPr>
          <a:xfrm flipH="1">
            <a:off x="378929" y="1229537"/>
            <a:ext cx="8142300" cy="15930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373A3C"/>
                </a:solidFill>
                <a:latin typeface="Raleway Medium"/>
                <a:ea typeface="Raleway Medium"/>
                <a:cs typeface="Raleway Medium"/>
                <a:sym typeface="Raleway Medium"/>
              </a:rPr>
              <a:t>The </a:t>
            </a:r>
            <a:r>
              <a:rPr b="0" i="0" lang="tr-TR" sz="2000" u="none" cap="none" strike="noStrike">
                <a:solidFill>
                  <a:srgbClr val="FF0000"/>
                </a:solidFill>
                <a:latin typeface="Raleway Medium"/>
                <a:ea typeface="Raleway Medium"/>
                <a:cs typeface="Raleway Medium"/>
                <a:sym typeface="Raleway Medium"/>
              </a:rPr>
              <a:t>BETWEEN</a:t>
            </a:r>
            <a:r>
              <a:rPr b="0" i="0" lang="tr-TR" sz="2000" u="none" cap="none" strike="noStrike">
                <a:solidFill>
                  <a:srgbClr val="373A3C"/>
                </a:solidFill>
                <a:latin typeface="Raleway Medium"/>
                <a:ea typeface="Raleway Medium"/>
                <a:cs typeface="Raleway Medium"/>
                <a:sym typeface="Raleway Medium"/>
              </a:rPr>
              <a:t> operator is used for comparison in </a:t>
            </a:r>
            <a:r>
              <a:rPr b="0" i="0" lang="tr-TR" sz="2000" u="none" cap="none" strike="noStrike">
                <a:solidFill>
                  <a:srgbClr val="FF0000"/>
                </a:solidFill>
                <a:latin typeface="Raleway Medium"/>
                <a:ea typeface="Raleway Medium"/>
                <a:cs typeface="Raleway Medium"/>
                <a:sym typeface="Raleway Medium"/>
              </a:rPr>
              <a:t>WHERE</a:t>
            </a:r>
            <a:r>
              <a:rPr b="0" i="0" lang="tr-TR" sz="2000" u="none" cap="none" strike="noStrike">
                <a:solidFill>
                  <a:srgbClr val="373A3C"/>
                </a:solidFill>
                <a:latin typeface="Raleway Medium"/>
                <a:ea typeface="Raleway Medium"/>
                <a:cs typeface="Raleway Medium"/>
                <a:sym typeface="Raleway Medium"/>
              </a:rPr>
              <a:t> clauses. It's a comparison operator. You can use it to test if a value is in a range of values. If the value is in the specified range, the query returns all records fallen within that range. </a:t>
            </a:r>
            <a:r>
              <a:rPr b="0" i="0" lang="tr-TR" sz="20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
        <p:nvSpPr>
          <p:cNvPr id="663" name="Google Shape;663;p88"/>
          <p:cNvSpPr/>
          <p:nvPr/>
        </p:nvSpPr>
        <p:spPr>
          <a:xfrm>
            <a:off x="3652942" y="3473863"/>
            <a:ext cx="880200" cy="440100"/>
          </a:xfrm>
          <a:prstGeom prst="mathEqual">
            <a:avLst>
              <a:gd fmla="val 23520" name="adj1"/>
              <a:gd fmla="val 11760" name="adj2"/>
            </a:avLst>
          </a:prstGeom>
          <a:solidFill>
            <a:schemeClr val="accent1"/>
          </a:solidFill>
          <a:ln cap="flat" cmpd="sng" w="25400">
            <a:solidFill>
              <a:srgbClr val="0084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4" name="Google Shape;664;p88"/>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BETWEEN Operator</a:t>
            </a:r>
            <a:endParaRPr b="0" i="0" sz="2400" u="none" cap="none" strike="noStrike">
              <a:solidFill>
                <a:srgbClr val="741B47"/>
              </a:solidFill>
              <a:latin typeface="Raleway Medium"/>
              <a:ea typeface="Raleway Medium"/>
              <a:cs typeface="Raleway Medium"/>
              <a:sym typeface="Raleway Medium"/>
            </a:endParaRPr>
          </a:p>
        </p:txBody>
      </p:sp>
      <p:sp>
        <p:nvSpPr>
          <p:cNvPr id="665" name="Google Shape;665;p88"/>
          <p:cNvSpPr txBox="1"/>
          <p:nvPr/>
        </p:nvSpPr>
        <p:spPr>
          <a:xfrm>
            <a:off x="350776" y="3027118"/>
            <a:ext cx="8715736"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test_expression </a:t>
            </a:r>
            <a:r>
              <a:rPr b="1" i="0" lang="tr-TR" sz="2000" u="none" cap="none" strike="noStrike">
                <a:solidFill>
                  <a:srgbClr val="202122"/>
                </a:solidFill>
                <a:latin typeface="Arial"/>
                <a:ea typeface="Arial"/>
                <a:cs typeface="Arial"/>
                <a:sym typeface="Arial"/>
              </a:rPr>
              <a:t>BETWEEN </a:t>
            </a:r>
            <a:r>
              <a:rPr b="0" i="0" lang="tr-TR" sz="2000" u="none" cap="none" strike="noStrike">
                <a:solidFill>
                  <a:srgbClr val="202122"/>
                </a:solidFill>
                <a:latin typeface="Arial"/>
                <a:ea typeface="Arial"/>
                <a:cs typeface="Arial"/>
                <a:sym typeface="Arial"/>
              </a:rPr>
              <a:t>low_expression </a:t>
            </a:r>
            <a:r>
              <a:rPr b="1" i="0" lang="tr-TR" sz="2000" u="none" cap="none" strike="noStrike">
                <a:solidFill>
                  <a:srgbClr val="202122"/>
                </a:solidFill>
                <a:latin typeface="Arial"/>
                <a:ea typeface="Arial"/>
                <a:cs typeface="Arial"/>
                <a:sym typeface="Arial"/>
              </a:rPr>
              <a:t>AND </a:t>
            </a:r>
            <a:r>
              <a:rPr b="0" i="0" lang="tr-TR" sz="2000" u="none" cap="none" strike="noStrike">
                <a:solidFill>
                  <a:srgbClr val="202122"/>
                </a:solidFill>
                <a:latin typeface="Arial"/>
                <a:ea typeface="Arial"/>
                <a:cs typeface="Arial"/>
                <a:sym typeface="Arial"/>
              </a:rPr>
              <a:t>high_expression</a:t>
            </a:r>
            <a:endParaRPr b="0" i="0" sz="2000" u="none" cap="none" strike="noStrike">
              <a:solidFill>
                <a:srgbClr val="202122"/>
              </a:solidFill>
              <a:latin typeface="Arial"/>
              <a:ea typeface="Arial"/>
              <a:cs typeface="Arial"/>
              <a:sym typeface="Arial"/>
            </a:endParaRPr>
          </a:p>
        </p:txBody>
      </p:sp>
      <p:sp>
        <p:nvSpPr>
          <p:cNvPr id="666" name="Google Shape;666;p88"/>
          <p:cNvSpPr txBox="1"/>
          <p:nvPr/>
        </p:nvSpPr>
        <p:spPr>
          <a:xfrm>
            <a:off x="274907" y="3914677"/>
            <a:ext cx="9144000"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WHERE</a:t>
            </a:r>
            <a:r>
              <a:rPr b="0" i="0" lang="tr-TR" sz="1800" u="none" cap="none" strike="noStrike">
                <a:solidFill>
                  <a:srgbClr val="202122"/>
                </a:solidFill>
                <a:latin typeface="Arial"/>
                <a:ea typeface="Arial"/>
                <a:cs typeface="Arial"/>
                <a:sym typeface="Arial"/>
              </a:rPr>
              <a:t> test_expression &gt;= low_expression </a:t>
            </a:r>
            <a:r>
              <a:rPr b="1" i="0" lang="tr-TR" sz="1800" u="none" cap="none" strike="noStrike">
                <a:solidFill>
                  <a:srgbClr val="202122"/>
                </a:solidFill>
                <a:latin typeface="Arial"/>
                <a:ea typeface="Arial"/>
                <a:cs typeface="Arial"/>
                <a:sym typeface="Arial"/>
              </a:rPr>
              <a:t>AND </a:t>
            </a:r>
            <a:r>
              <a:rPr b="0" i="0" lang="tr-TR" sz="1800" u="none" cap="none" strike="noStrike">
                <a:solidFill>
                  <a:srgbClr val="202122"/>
                </a:solidFill>
                <a:latin typeface="Arial"/>
                <a:ea typeface="Arial"/>
                <a:cs typeface="Arial"/>
                <a:sym typeface="Arial"/>
              </a:rPr>
              <a:t>test_expression &lt;= low_expression</a:t>
            </a:r>
            <a:endParaRPr b="0" i="0" sz="1800" u="none" cap="none" strike="noStrike">
              <a:solidFill>
                <a:srgbClr val="20212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72" name="Google Shape;672;p89"/>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73" name="Google Shape;673;p89"/>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BETWEEN Operator</a:t>
            </a:r>
            <a:endParaRPr b="0" i="0" sz="2400" u="none" cap="none" strike="noStrike">
              <a:solidFill>
                <a:srgbClr val="741B47"/>
              </a:solidFill>
              <a:latin typeface="Raleway Medium"/>
              <a:ea typeface="Raleway Medium"/>
              <a:cs typeface="Raleway Medium"/>
              <a:sym typeface="Raleway Medium"/>
            </a:endParaRPr>
          </a:p>
        </p:txBody>
      </p:sp>
      <p:pic>
        <p:nvPicPr>
          <p:cNvPr id="674" name="Google Shape;674;p89"/>
          <p:cNvPicPr preferRelativeResize="0"/>
          <p:nvPr/>
        </p:nvPicPr>
        <p:blipFill rotWithShape="1">
          <a:blip r:embed="rId3">
            <a:alphaModFix/>
          </a:blip>
          <a:srcRect b="0" l="0" r="0" t="0"/>
          <a:stretch/>
        </p:blipFill>
        <p:spPr>
          <a:xfrm>
            <a:off x="4783204" y="244558"/>
            <a:ext cx="3697508" cy="1707087"/>
          </a:xfrm>
          <a:prstGeom prst="rect">
            <a:avLst/>
          </a:prstGeom>
          <a:noFill/>
          <a:ln>
            <a:noFill/>
          </a:ln>
        </p:spPr>
      </p:pic>
      <p:sp>
        <p:nvSpPr>
          <p:cNvPr id="675" name="Google Shape;675;p89"/>
          <p:cNvSpPr txBox="1"/>
          <p:nvPr/>
        </p:nvSpPr>
        <p:spPr>
          <a:xfrm>
            <a:off x="227174" y="1462457"/>
            <a:ext cx="6404784" cy="12713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SELECT</a:t>
            </a:r>
            <a:r>
              <a:rPr b="0" i="0" lang="tr-TR" sz="2400" u="none" cap="none" strike="noStrike">
                <a:solidFill>
                  <a:srgbClr val="202122"/>
                </a:solidFill>
                <a:latin typeface="Arial"/>
                <a:ea typeface="Arial"/>
                <a:cs typeface="Arial"/>
                <a:sym typeface="Arial"/>
              </a:rPr>
              <a:t> * </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FROM</a:t>
            </a:r>
            <a:r>
              <a:rPr b="0" i="0" lang="tr-TR" sz="2400" u="none" cap="none" strike="noStrike">
                <a:solidFill>
                  <a:srgbClr val="202122"/>
                </a:solidFill>
                <a:latin typeface="Arial"/>
                <a:ea typeface="Arial"/>
                <a:cs typeface="Arial"/>
                <a:sym typeface="Arial"/>
              </a:rPr>
              <a:t> employees</a:t>
            </a:r>
            <a:endParaRPr b="0" i="0" sz="24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400" u="none" cap="none" strike="noStrike">
                <a:solidFill>
                  <a:srgbClr val="202122"/>
                </a:solidFill>
                <a:latin typeface="Arial"/>
                <a:ea typeface="Arial"/>
                <a:cs typeface="Arial"/>
                <a:sym typeface="Arial"/>
              </a:rPr>
              <a:t>WHERE</a:t>
            </a:r>
            <a:r>
              <a:rPr b="0" i="0" lang="tr-TR" sz="2400" u="none" cap="none" strike="noStrike">
                <a:solidFill>
                  <a:srgbClr val="202122"/>
                </a:solidFill>
                <a:latin typeface="Arial"/>
                <a:ea typeface="Arial"/>
                <a:cs typeface="Arial"/>
                <a:sym typeface="Arial"/>
              </a:rPr>
              <a:t> salary </a:t>
            </a:r>
            <a:r>
              <a:rPr b="1" i="0" lang="tr-TR" sz="2400" u="none" cap="none" strike="noStrike">
                <a:solidFill>
                  <a:srgbClr val="202122"/>
                </a:solidFill>
                <a:latin typeface="Arial"/>
                <a:ea typeface="Arial"/>
                <a:cs typeface="Arial"/>
                <a:sym typeface="Arial"/>
              </a:rPr>
              <a:t>BETWEEN</a:t>
            </a:r>
            <a:r>
              <a:rPr b="0" i="0" lang="tr-TR" sz="2400" u="none" cap="none" strike="noStrike">
                <a:solidFill>
                  <a:srgbClr val="202122"/>
                </a:solidFill>
                <a:latin typeface="Arial"/>
                <a:ea typeface="Arial"/>
                <a:cs typeface="Arial"/>
                <a:sym typeface="Arial"/>
              </a:rPr>
              <a:t> 2500 AND 3000;</a:t>
            </a:r>
            <a:endParaRPr/>
          </a:p>
          <a:p>
            <a:pPr indent="0" lvl="0" marL="0" marR="0" rtl="0" algn="l">
              <a:lnSpc>
                <a:spcPct val="100000"/>
              </a:lnSpc>
              <a:spcBef>
                <a:spcPts val="0"/>
              </a:spcBef>
              <a:spcAft>
                <a:spcPts val="0"/>
              </a:spcAft>
              <a:buNone/>
            </a:pPr>
            <a:r>
              <a:t/>
            </a:r>
            <a:endParaRPr b="0" i="0" sz="2400" u="none" cap="none" strike="noStrike">
              <a:solidFill>
                <a:srgbClr val="202122"/>
              </a:solidFill>
              <a:latin typeface="Arial"/>
              <a:ea typeface="Arial"/>
              <a:cs typeface="Arial"/>
              <a:sym typeface="Arial"/>
            </a:endParaRPr>
          </a:p>
        </p:txBody>
      </p:sp>
      <p:pic>
        <p:nvPicPr>
          <p:cNvPr id="676" name="Google Shape;676;p89"/>
          <p:cNvPicPr preferRelativeResize="0"/>
          <p:nvPr/>
        </p:nvPicPr>
        <p:blipFill rotWithShape="1">
          <a:blip r:embed="rId4">
            <a:alphaModFix/>
          </a:blip>
          <a:srcRect b="0" l="0" r="0" t="0"/>
          <a:stretch/>
        </p:blipFill>
        <p:spPr>
          <a:xfrm>
            <a:off x="372121" y="2947813"/>
            <a:ext cx="8195586" cy="155473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82" name="Google Shape;682;p90"/>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83" name="Google Shape;683;p90"/>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NOT BETWEEN Operator</a:t>
            </a:r>
            <a:endParaRPr b="0" i="0" sz="2400" u="none" cap="none" strike="noStrike">
              <a:solidFill>
                <a:srgbClr val="741B47"/>
              </a:solidFill>
              <a:latin typeface="Raleway Medium"/>
              <a:ea typeface="Raleway Medium"/>
              <a:cs typeface="Raleway Medium"/>
              <a:sym typeface="Raleway Medium"/>
            </a:endParaRPr>
          </a:p>
        </p:txBody>
      </p:sp>
      <p:sp>
        <p:nvSpPr>
          <p:cNvPr id="684" name="Google Shape;684;p90"/>
          <p:cNvSpPr txBox="1"/>
          <p:nvPr/>
        </p:nvSpPr>
        <p:spPr>
          <a:xfrm>
            <a:off x="350776" y="2960289"/>
            <a:ext cx="9386186"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WHERE</a:t>
            </a:r>
            <a:r>
              <a:rPr b="0" i="0" lang="tr-TR" sz="1800" u="none" cap="none" strike="noStrike">
                <a:solidFill>
                  <a:srgbClr val="202122"/>
                </a:solidFill>
                <a:latin typeface="Arial"/>
                <a:ea typeface="Arial"/>
                <a:cs typeface="Arial"/>
                <a:sym typeface="Arial"/>
              </a:rPr>
              <a:t> test_expression </a:t>
            </a:r>
            <a:r>
              <a:rPr b="1" i="0" lang="tr-TR" sz="1800" u="none" cap="none" strike="noStrike">
                <a:solidFill>
                  <a:srgbClr val="202122"/>
                </a:solidFill>
                <a:latin typeface="Arial"/>
                <a:ea typeface="Arial"/>
                <a:cs typeface="Arial"/>
                <a:sym typeface="Arial"/>
              </a:rPr>
              <a:t>NOT</a:t>
            </a:r>
            <a:r>
              <a:rPr b="0" i="0" lang="tr-TR" sz="1800" u="none" cap="none" strike="noStrike">
                <a:solidFill>
                  <a:srgbClr val="202122"/>
                </a:solidFill>
                <a:latin typeface="Arial"/>
                <a:ea typeface="Arial"/>
                <a:cs typeface="Arial"/>
                <a:sym typeface="Arial"/>
              </a:rPr>
              <a:t> </a:t>
            </a:r>
            <a:r>
              <a:rPr b="1" i="0" lang="tr-TR" sz="1800" u="none" cap="none" strike="noStrike">
                <a:solidFill>
                  <a:srgbClr val="202122"/>
                </a:solidFill>
                <a:latin typeface="Arial"/>
                <a:ea typeface="Arial"/>
                <a:cs typeface="Arial"/>
                <a:sym typeface="Arial"/>
              </a:rPr>
              <a:t>BETWEEN </a:t>
            </a:r>
            <a:r>
              <a:rPr b="0" i="0" lang="tr-TR" sz="1800" u="none" cap="none" strike="noStrike">
                <a:solidFill>
                  <a:srgbClr val="202122"/>
                </a:solidFill>
                <a:latin typeface="Arial"/>
                <a:ea typeface="Arial"/>
                <a:cs typeface="Arial"/>
                <a:sym typeface="Arial"/>
              </a:rPr>
              <a:t>low_expression </a:t>
            </a:r>
            <a:r>
              <a:rPr b="1" i="0" lang="tr-TR" sz="1800" u="none" cap="none" strike="noStrike">
                <a:solidFill>
                  <a:srgbClr val="202122"/>
                </a:solidFill>
                <a:latin typeface="Arial"/>
                <a:ea typeface="Arial"/>
                <a:cs typeface="Arial"/>
                <a:sym typeface="Arial"/>
              </a:rPr>
              <a:t>AND </a:t>
            </a:r>
            <a:r>
              <a:rPr b="0" i="0" lang="tr-TR" sz="1800" u="none" cap="none" strike="noStrike">
                <a:solidFill>
                  <a:srgbClr val="202122"/>
                </a:solidFill>
                <a:latin typeface="Arial"/>
                <a:ea typeface="Arial"/>
                <a:cs typeface="Arial"/>
                <a:sym typeface="Arial"/>
              </a:rPr>
              <a:t>high_expression</a:t>
            </a:r>
            <a:endParaRPr b="0" i="0" sz="1800" u="none" cap="none" strike="noStrike">
              <a:solidFill>
                <a:srgbClr val="202122"/>
              </a:solidFill>
              <a:latin typeface="Arial"/>
              <a:ea typeface="Arial"/>
              <a:cs typeface="Arial"/>
              <a:sym typeface="Arial"/>
            </a:endParaRPr>
          </a:p>
        </p:txBody>
      </p:sp>
      <p:sp>
        <p:nvSpPr>
          <p:cNvPr id="685" name="Google Shape;685;p90"/>
          <p:cNvSpPr/>
          <p:nvPr/>
        </p:nvSpPr>
        <p:spPr>
          <a:xfrm flipH="1">
            <a:off x="379025" y="1174326"/>
            <a:ext cx="8028900" cy="1028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Raleway Medium"/>
                <a:ea typeface="Raleway Medium"/>
                <a:cs typeface="Raleway Medium"/>
                <a:sym typeface="Raleway Medium"/>
              </a:rPr>
              <a:t>We can use </a:t>
            </a:r>
            <a:r>
              <a:rPr b="0" i="0" lang="tr-TR" sz="2400" u="none" cap="none" strike="noStrike">
                <a:solidFill>
                  <a:srgbClr val="FF0000"/>
                </a:solidFill>
                <a:latin typeface="Raleway Medium"/>
                <a:ea typeface="Raleway Medium"/>
                <a:cs typeface="Raleway Medium"/>
                <a:sym typeface="Raleway Medium"/>
              </a:rPr>
              <a:t>NOT BETWEEN</a:t>
            </a:r>
            <a:r>
              <a:rPr b="0" i="0" lang="tr-TR" sz="2400" u="none" cap="none" strike="noStrike">
                <a:solidFill>
                  <a:srgbClr val="373A3C"/>
                </a:solidFill>
                <a:latin typeface="Raleway Medium"/>
                <a:ea typeface="Raleway Medium"/>
                <a:cs typeface="Raleway Medium"/>
                <a:sym typeface="Raleway Medium"/>
              </a:rPr>
              <a:t> to negate the result of the </a:t>
            </a:r>
            <a:r>
              <a:rPr b="0" i="0" lang="tr-TR" sz="2400" u="none" cap="none" strike="noStrike">
                <a:solidFill>
                  <a:srgbClr val="FF0000"/>
                </a:solidFill>
                <a:latin typeface="Raleway Medium"/>
                <a:ea typeface="Raleway Medium"/>
                <a:cs typeface="Raleway Medium"/>
                <a:sym typeface="Raleway Medium"/>
              </a:rPr>
              <a:t>BETWEEN</a:t>
            </a:r>
            <a:r>
              <a:rPr b="0" i="0" lang="tr-TR" sz="2400" u="none" cap="none" strike="noStrike">
                <a:solidFill>
                  <a:srgbClr val="373A3C"/>
                </a:solidFill>
                <a:latin typeface="Raleway Medium"/>
                <a:ea typeface="Raleway Medium"/>
                <a:cs typeface="Raleway Medium"/>
                <a:sym typeface="Raleway Medium"/>
              </a:rPr>
              <a:t> operator. The following is the syntax:</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54" name="Google Shape;154;p28"/>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How are databases used in the real-world?</a:t>
            </a:r>
            <a:endParaRPr sz="2800">
              <a:solidFill>
                <a:srgbClr val="741B47"/>
              </a:solidFill>
              <a:latin typeface="Raleway"/>
              <a:ea typeface="Raleway"/>
              <a:cs typeface="Raleway"/>
              <a:sym typeface="Raleway"/>
            </a:endParaRPr>
          </a:p>
          <a:p>
            <a:pPr indent="0" lvl="0" marL="0" rtl="0" algn="l">
              <a:lnSpc>
                <a:spcPct val="110000"/>
              </a:lnSpc>
              <a:spcBef>
                <a:spcPts val="0"/>
              </a:spcBef>
              <a:spcAft>
                <a:spcPts val="0"/>
              </a:spcAft>
              <a:buSzPts val="4800"/>
              <a:buNone/>
            </a:pPr>
            <a:r>
              <a:t/>
            </a:r>
            <a:endParaRPr sz="3600">
              <a:solidFill>
                <a:srgbClr val="3A3F50"/>
              </a:solidFill>
              <a:latin typeface="Raleway"/>
              <a:ea typeface="Raleway"/>
              <a:cs typeface="Raleway"/>
              <a:sym typeface="Raleway"/>
            </a:endParaRPr>
          </a:p>
        </p:txBody>
      </p:sp>
      <p:pic>
        <p:nvPicPr>
          <p:cNvPr id="155" name="Google Shape;155;p28"/>
          <p:cNvPicPr preferRelativeResize="0"/>
          <p:nvPr/>
        </p:nvPicPr>
        <p:blipFill rotWithShape="1">
          <a:blip r:embed="rId3">
            <a:alphaModFix/>
          </a:blip>
          <a:srcRect b="0" l="0" r="0" t="0"/>
          <a:stretch/>
        </p:blipFill>
        <p:spPr>
          <a:xfrm>
            <a:off x="1756950" y="876400"/>
            <a:ext cx="5492075" cy="3967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691" name="Google Shape;691;p91"/>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692" name="Google Shape;692;p91"/>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BETWEEN with Date Example</a:t>
            </a:r>
            <a:endParaRPr b="0" i="0" sz="2400" u="none" cap="none" strike="noStrike">
              <a:solidFill>
                <a:srgbClr val="741B47"/>
              </a:solidFill>
              <a:latin typeface="Raleway Medium"/>
              <a:ea typeface="Raleway Medium"/>
              <a:cs typeface="Raleway Medium"/>
              <a:sym typeface="Raleway Medium"/>
            </a:endParaRPr>
          </a:p>
        </p:txBody>
      </p:sp>
      <p:sp>
        <p:nvSpPr>
          <p:cNvPr id="693" name="Google Shape;693;p91"/>
          <p:cNvSpPr txBox="1"/>
          <p:nvPr/>
        </p:nvSpPr>
        <p:spPr>
          <a:xfrm>
            <a:off x="1195728" y="1167959"/>
            <a:ext cx="6455138" cy="93567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SELECT *</a:t>
            </a:r>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FROM </a:t>
            </a:r>
            <a:r>
              <a:rPr b="0" i="0" lang="tr-TR" sz="1800" u="none" cap="none" strike="noStrike">
                <a:solidFill>
                  <a:srgbClr val="202122"/>
                </a:solidFill>
                <a:latin typeface="Arial"/>
                <a:ea typeface="Arial"/>
                <a:cs typeface="Arial"/>
                <a:sym typeface="Arial"/>
              </a:rPr>
              <a:t>employees</a:t>
            </a:r>
            <a:endParaRPr b="0" i="0" sz="18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WHERE</a:t>
            </a:r>
            <a:r>
              <a:rPr b="0" i="0" lang="tr-TR" sz="1800" u="none" cap="none" strike="noStrike">
                <a:solidFill>
                  <a:srgbClr val="202122"/>
                </a:solidFill>
                <a:latin typeface="Arial"/>
                <a:ea typeface="Arial"/>
                <a:cs typeface="Arial"/>
                <a:sym typeface="Arial"/>
              </a:rPr>
              <a:t> hiredate </a:t>
            </a:r>
            <a:r>
              <a:rPr b="1" i="0" lang="tr-TR" sz="1800" u="none" cap="none" strike="noStrike">
                <a:solidFill>
                  <a:srgbClr val="202122"/>
                </a:solidFill>
                <a:latin typeface="Arial"/>
                <a:ea typeface="Arial"/>
                <a:cs typeface="Arial"/>
                <a:sym typeface="Arial"/>
              </a:rPr>
              <a:t>BETWEEN </a:t>
            </a:r>
            <a:r>
              <a:rPr b="0" i="0" lang="tr-TR" sz="1800" u="none" cap="none" strike="noStrike">
                <a:solidFill>
                  <a:srgbClr val="202122"/>
                </a:solidFill>
                <a:latin typeface="Arial"/>
                <a:ea typeface="Arial"/>
                <a:cs typeface="Arial"/>
                <a:sym typeface="Arial"/>
              </a:rPr>
              <a:t>'2018-01-01</a:t>
            </a:r>
            <a:r>
              <a:rPr b="1" i="0" lang="tr-TR" sz="1800" u="none" cap="none" strike="noStrike">
                <a:solidFill>
                  <a:srgbClr val="202122"/>
                </a:solidFill>
                <a:latin typeface="Arial"/>
                <a:ea typeface="Arial"/>
                <a:cs typeface="Arial"/>
                <a:sym typeface="Arial"/>
              </a:rPr>
              <a:t>' AND </a:t>
            </a:r>
            <a:r>
              <a:rPr b="0" i="0" lang="tr-TR" sz="1800" u="none" cap="none" strike="noStrike">
                <a:solidFill>
                  <a:srgbClr val="202122"/>
                </a:solidFill>
                <a:latin typeface="Arial"/>
                <a:ea typeface="Arial"/>
                <a:cs typeface="Arial"/>
                <a:sym typeface="Arial"/>
              </a:rPr>
              <a:t>'2019-01-01</a:t>
            </a:r>
            <a:r>
              <a:rPr b="1" i="0" lang="tr-TR" sz="1800" u="none" cap="none" strike="noStrike">
                <a:solidFill>
                  <a:srgbClr val="202122"/>
                </a:solidFill>
                <a:latin typeface="Arial"/>
                <a:ea typeface="Arial"/>
                <a:cs typeface="Arial"/>
                <a:sym typeface="Arial"/>
              </a:rPr>
              <a:t>' </a:t>
            </a:r>
            <a:endParaRPr b="0" i="0" sz="1800" u="none" cap="none" strike="noStrike">
              <a:solidFill>
                <a:srgbClr val="202122"/>
              </a:solidFill>
              <a:latin typeface="Arial"/>
              <a:ea typeface="Arial"/>
              <a:cs typeface="Arial"/>
              <a:sym typeface="Arial"/>
            </a:endParaRPr>
          </a:p>
        </p:txBody>
      </p:sp>
      <p:pic>
        <p:nvPicPr>
          <p:cNvPr id="694" name="Google Shape;694;p91"/>
          <p:cNvPicPr preferRelativeResize="0"/>
          <p:nvPr/>
        </p:nvPicPr>
        <p:blipFill rotWithShape="1">
          <a:blip r:embed="rId3">
            <a:alphaModFix/>
          </a:blip>
          <a:srcRect b="0" l="0" r="0" t="0"/>
          <a:stretch/>
        </p:blipFill>
        <p:spPr>
          <a:xfrm>
            <a:off x="475795" y="2246635"/>
            <a:ext cx="7895004" cy="251481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2"/>
          <p:cNvSpPr txBox="1"/>
          <p:nvPr>
            <p:ph idx="12" type="sldNum"/>
          </p:nvPr>
        </p:nvSpPr>
        <p:spPr>
          <a:xfrm>
            <a:off x="8829675" y="4903875"/>
            <a:ext cx="2763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00" name="Google Shape;700;p92"/>
          <p:cNvSpPr txBox="1"/>
          <p:nvPr/>
        </p:nvSpPr>
        <p:spPr>
          <a:xfrm>
            <a:off x="1253050" y="821300"/>
            <a:ext cx="7167000" cy="2303100"/>
          </a:xfrm>
          <a:prstGeom prst="rect">
            <a:avLst/>
          </a:prstGeom>
          <a:solidFill>
            <a:srgbClr val="00B5D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4F4F4F"/>
                </a:solidFill>
                <a:latin typeface="Raleway"/>
                <a:ea typeface="Raleway"/>
                <a:cs typeface="Raleway"/>
                <a:sym typeface="Raleway"/>
              </a:rPr>
              <a:t>Using </a:t>
            </a:r>
            <a:r>
              <a:rPr b="1" i="0" lang="tr-TR" sz="2400" u="none" cap="none" strike="noStrike">
                <a:solidFill>
                  <a:srgbClr val="85200C"/>
                </a:solidFill>
                <a:latin typeface="Raleway"/>
                <a:ea typeface="Raleway"/>
                <a:cs typeface="Raleway"/>
                <a:sym typeface="Raleway"/>
              </a:rPr>
              <a:t>BETWEEN</a:t>
            </a:r>
            <a:r>
              <a:rPr b="0" i="0" lang="tr-TR" sz="2400" u="none" cap="none" strike="noStrike">
                <a:solidFill>
                  <a:srgbClr val="4F4F4F"/>
                </a:solidFill>
                <a:latin typeface="Raleway"/>
                <a:ea typeface="Raleway"/>
                <a:cs typeface="Raleway"/>
                <a:sym typeface="Raleway"/>
              </a:rPr>
              <a:t> is tricky for datetime! While </a:t>
            </a:r>
            <a:r>
              <a:rPr b="1" i="0" lang="tr-TR" sz="2400" u="none" cap="none" strike="noStrike">
                <a:solidFill>
                  <a:srgbClr val="85200C"/>
                </a:solidFill>
                <a:latin typeface="Raleway"/>
                <a:ea typeface="Raleway"/>
                <a:cs typeface="Raleway"/>
                <a:sym typeface="Raleway"/>
              </a:rPr>
              <a:t>BETWEEN</a:t>
            </a:r>
            <a:r>
              <a:rPr b="0" i="0" lang="tr-TR" sz="2400" u="none" cap="none" strike="noStrike">
                <a:solidFill>
                  <a:srgbClr val="4F4F4F"/>
                </a:solidFill>
                <a:latin typeface="Raleway"/>
                <a:ea typeface="Raleway"/>
                <a:cs typeface="Raleway"/>
                <a:sym typeface="Raleway"/>
              </a:rPr>
              <a:t> is generally inclusive of endpoints, it assumes the time is at 00:00:00 (i.e. midnight) for </a:t>
            </a:r>
            <a:r>
              <a:rPr b="1" i="0" lang="tr-TR" sz="2400" u="none" cap="none" strike="noStrike">
                <a:solidFill>
                  <a:srgbClr val="85200C"/>
                </a:solidFill>
                <a:latin typeface="Raleway"/>
                <a:ea typeface="Raleway"/>
                <a:cs typeface="Raleway"/>
                <a:sym typeface="Raleway"/>
              </a:rPr>
              <a:t>datetime</a:t>
            </a:r>
            <a:r>
              <a:rPr b="0" i="0" lang="tr-TR" sz="2400" u="none" cap="none" strike="noStrike">
                <a:solidFill>
                  <a:srgbClr val="4F4F4F"/>
                </a:solidFill>
                <a:latin typeface="Raleway"/>
                <a:ea typeface="Raleway"/>
                <a:cs typeface="Raleway"/>
                <a:sym typeface="Raleway"/>
              </a:rPr>
              <a:t>. So, the end point is exclusive. But, if you have just </a:t>
            </a:r>
            <a:r>
              <a:rPr b="1" i="0" lang="tr-TR" sz="2400" u="none" cap="none" strike="noStrike">
                <a:solidFill>
                  <a:srgbClr val="85200C"/>
                </a:solidFill>
                <a:latin typeface="Raleway"/>
                <a:ea typeface="Raleway"/>
                <a:cs typeface="Raleway"/>
                <a:sym typeface="Raleway"/>
              </a:rPr>
              <a:t>date</a:t>
            </a:r>
            <a:r>
              <a:rPr b="0" i="0" lang="tr-TR" sz="2400" u="none" cap="none" strike="noStrike">
                <a:solidFill>
                  <a:srgbClr val="4F4F4F"/>
                </a:solidFill>
                <a:latin typeface="Raleway"/>
                <a:ea typeface="Raleway"/>
                <a:cs typeface="Raleway"/>
                <a:sym typeface="Raleway"/>
              </a:rPr>
              <a:t>, then </a:t>
            </a:r>
            <a:r>
              <a:rPr b="1" i="0" lang="tr-TR" sz="2400" u="none" cap="none" strike="noStrike">
                <a:solidFill>
                  <a:srgbClr val="85200C"/>
                </a:solidFill>
                <a:latin typeface="Raleway"/>
                <a:ea typeface="Raleway"/>
                <a:cs typeface="Raleway"/>
                <a:sym typeface="Raleway"/>
              </a:rPr>
              <a:t>BETWEEN</a:t>
            </a:r>
            <a:r>
              <a:rPr b="0" i="0" lang="tr-TR" sz="2400" u="none" cap="none" strike="noStrike">
                <a:solidFill>
                  <a:srgbClr val="4F4F4F"/>
                </a:solidFill>
                <a:latin typeface="Raleway"/>
                <a:ea typeface="Raleway"/>
                <a:cs typeface="Raleway"/>
                <a:sym typeface="Raleway"/>
              </a:rPr>
              <a:t> behaves as expected.</a:t>
            </a:r>
            <a:endParaRPr b="0" i="0" sz="2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CC4125"/>
              </a:solidFill>
              <a:latin typeface="Arial"/>
              <a:ea typeface="Arial"/>
              <a:cs typeface="Arial"/>
              <a:sym typeface="Arial"/>
            </a:endParaRPr>
          </a:p>
        </p:txBody>
      </p:sp>
      <p:pic>
        <p:nvPicPr>
          <p:cNvPr id="701" name="Google Shape;701;p92"/>
          <p:cNvPicPr preferRelativeResize="0"/>
          <p:nvPr/>
        </p:nvPicPr>
        <p:blipFill rotWithShape="1">
          <a:blip r:embed="rId3">
            <a:alphaModFix/>
          </a:blip>
          <a:srcRect b="0" l="0" r="0" t="0"/>
          <a:stretch/>
        </p:blipFill>
        <p:spPr>
          <a:xfrm>
            <a:off x="209525" y="1405950"/>
            <a:ext cx="992100" cy="1133825"/>
          </a:xfrm>
          <a:prstGeom prst="rect">
            <a:avLst/>
          </a:prstGeom>
          <a:noFill/>
          <a:ln>
            <a:noFill/>
          </a:ln>
        </p:spPr>
      </p:pic>
      <p:sp>
        <p:nvSpPr>
          <p:cNvPr id="702" name="Google Shape;702;p92"/>
          <p:cNvSpPr txBox="1"/>
          <p:nvPr/>
        </p:nvSpPr>
        <p:spPr>
          <a:xfrm>
            <a:off x="477125" y="2082575"/>
            <a:ext cx="6072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tr-TR" sz="1500" u="none" cap="none" strike="noStrike">
                <a:solidFill>
                  <a:srgbClr val="000000"/>
                </a:solidFill>
                <a:latin typeface="Raleway"/>
                <a:ea typeface="Raleway"/>
                <a:cs typeface="Raleway"/>
                <a:sym typeface="Raleway"/>
              </a:rPr>
              <a:t>TIP</a:t>
            </a:r>
            <a:endParaRPr b="1" i="0" sz="1500" u="none" cap="none" strike="noStrike">
              <a:solidFill>
                <a:srgbClr val="000000"/>
              </a:solidFill>
              <a:latin typeface="Raleway"/>
              <a:ea typeface="Raleway"/>
              <a:cs typeface="Raleway"/>
              <a:sym typeface="Raleway"/>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3"/>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IN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13" name="Google Shape;713;p94"/>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14" name="Google Shape;714;p94"/>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IN Operator</a:t>
            </a:r>
            <a:endParaRPr b="0" i="0" sz="2400" u="none" cap="none" strike="noStrike">
              <a:solidFill>
                <a:srgbClr val="741B47"/>
              </a:solidFill>
              <a:latin typeface="Raleway Medium"/>
              <a:ea typeface="Raleway Medium"/>
              <a:cs typeface="Raleway Medium"/>
              <a:sym typeface="Raleway Medium"/>
            </a:endParaRPr>
          </a:p>
        </p:txBody>
      </p:sp>
      <p:sp>
        <p:nvSpPr>
          <p:cNvPr id="715" name="Google Shape;715;p94"/>
          <p:cNvSpPr txBox="1"/>
          <p:nvPr/>
        </p:nvSpPr>
        <p:spPr>
          <a:xfrm>
            <a:off x="1801443" y="3026097"/>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column_name </a:t>
            </a:r>
            <a:r>
              <a:rPr b="1" i="0" lang="tr-TR" sz="2000" u="none" cap="none" strike="noStrike">
                <a:solidFill>
                  <a:srgbClr val="202122"/>
                </a:solidFill>
                <a:latin typeface="Arial"/>
                <a:ea typeface="Arial"/>
                <a:cs typeface="Arial"/>
                <a:sym typeface="Arial"/>
              </a:rPr>
              <a:t>IN</a:t>
            </a:r>
            <a:r>
              <a:rPr b="0" i="0" lang="tr-TR" sz="2000" u="none" cap="none" strike="noStrike">
                <a:solidFill>
                  <a:srgbClr val="202122"/>
                </a:solidFill>
                <a:latin typeface="Arial"/>
                <a:ea typeface="Arial"/>
                <a:cs typeface="Arial"/>
                <a:sym typeface="Arial"/>
              </a:rPr>
              <a:t> (velue_list)</a:t>
            </a:r>
            <a:endParaRPr b="0" i="0" sz="2000" u="none" cap="none" strike="noStrike">
              <a:solidFill>
                <a:srgbClr val="202122"/>
              </a:solidFill>
              <a:latin typeface="Arial"/>
              <a:ea typeface="Arial"/>
              <a:cs typeface="Arial"/>
              <a:sym typeface="Arial"/>
            </a:endParaRPr>
          </a:p>
        </p:txBody>
      </p:sp>
      <p:sp>
        <p:nvSpPr>
          <p:cNvPr id="716" name="Google Shape;716;p94"/>
          <p:cNvSpPr/>
          <p:nvPr/>
        </p:nvSpPr>
        <p:spPr>
          <a:xfrm flipH="1">
            <a:off x="378929" y="1346516"/>
            <a:ext cx="8096400" cy="1200300"/>
          </a:xfrm>
          <a:prstGeom prst="rect">
            <a:avLst/>
          </a:prstGeom>
          <a:solidFill>
            <a:srgbClr val="6EAB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73A3C"/>
              </a:buClr>
              <a:buSzPts val="2400"/>
              <a:buFont typeface="Arial"/>
              <a:buNone/>
            </a:pPr>
            <a:r>
              <a:rPr b="0" i="0" lang="tr-TR" sz="2400" u="none" cap="none" strike="noStrike">
                <a:solidFill>
                  <a:srgbClr val="373A3C"/>
                </a:solidFill>
                <a:latin typeface="Raleway Medium"/>
                <a:ea typeface="Raleway Medium"/>
                <a:cs typeface="Raleway Medium"/>
                <a:sym typeface="Raleway Medium"/>
              </a:rPr>
              <a:t>The </a:t>
            </a:r>
            <a:r>
              <a:rPr b="0" i="0" lang="tr-TR" sz="2400" u="none" cap="none" strike="noStrike">
                <a:solidFill>
                  <a:srgbClr val="85200C"/>
                </a:solidFill>
                <a:latin typeface="Raleway Medium"/>
                <a:ea typeface="Raleway Medium"/>
                <a:cs typeface="Raleway Medium"/>
                <a:sym typeface="Raleway Medium"/>
              </a:rPr>
              <a:t>IN</a:t>
            </a:r>
            <a:r>
              <a:rPr b="0" i="0" lang="tr-TR" sz="2400" u="none" cap="none" strike="noStrike">
                <a:solidFill>
                  <a:srgbClr val="373A3C"/>
                </a:solidFill>
                <a:latin typeface="Raleway Medium"/>
                <a:ea typeface="Raleway Medium"/>
                <a:cs typeface="Raleway Medium"/>
                <a:sym typeface="Raleway Medium"/>
              </a:rPr>
              <a:t> operator is used to determine whether a value matches any value in a list. We use </a:t>
            </a:r>
            <a:r>
              <a:rPr b="0" i="0" lang="tr-TR" sz="2400" u="none" cap="none" strike="noStrike">
                <a:solidFill>
                  <a:srgbClr val="85200C"/>
                </a:solidFill>
                <a:latin typeface="Raleway Medium"/>
                <a:ea typeface="Raleway Medium"/>
                <a:cs typeface="Raleway Medium"/>
                <a:sym typeface="Raleway Medium"/>
              </a:rPr>
              <a:t>IN</a:t>
            </a:r>
            <a:r>
              <a:rPr b="0" i="0" lang="tr-TR" sz="2400" u="none" cap="none" strike="noStrike">
                <a:solidFill>
                  <a:srgbClr val="373A3C"/>
                </a:solidFill>
                <a:latin typeface="Raleway Medium"/>
                <a:ea typeface="Raleway Medium"/>
                <a:cs typeface="Raleway Medium"/>
                <a:sym typeface="Raleway Medium"/>
              </a:rPr>
              <a:t> operator with </a:t>
            </a:r>
            <a:r>
              <a:rPr b="0" i="0" lang="tr-TR" sz="2400" u="none" cap="none" strike="noStrike">
                <a:solidFill>
                  <a:srgbClr val="85200C"/>
                </a:solidFill>
                <a:latin typeface="Raleway Medium"/>
                <a:ea typeface="Raleway Medium"/>
                <a:cs typeface="Raleway Medium"/>
                <a:sym typeface="Raleway Medium"/>
              </a:rPr>
              <a:t>WHERE</a:t>
            </a:r>
            <a:r>
              <a:rPr b="0" i="0" lang="tr-TR" sz="2400" u="none" cap="none" strike="noStrike">
                <a:solidFill>
                  <a:srgbClr val="373A3C"/>
                </a:solidFill>
                <a:latin typeface="Raleway Medium"/>
                <a:ea typeface="Raleway Medium"/>
                <a:cs typeface="Raleway Medium"/>
                <a:sym typeface="Raleway Medium"/>
              </a:rPr>
              <a:t> clause.</a:t>
            </a:r>
            <a:r>
              <a:rPr b="0" i="0" lang="tr-TR" sz="2400" u="none" cap="none" strike="noStrike">
                <a:solidFill>
                  <a:schemeClr val="dk1"/>
                </a:solidFill>
                <a:latin typeface="Raleway Medium"/>
                <a:ea typeface="Raleway Medium"/>
                <a:cs typeface="Raleway Medium"/>
                <a:sym typeface="Raleway Medium"/>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22" name="Google Shape;722;p95"/>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23" name="Google Shape;723;p95"/>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IN Operator</a:t>
            </a:r>
            <a:endParaRPr b="0" i="0" sz="2400" u="none" cap="none" strike="noStrike">
              <a:solidFill>
                <a:srgbClr val="741B47"/>
              </a:solidFill>
              <a:latin typeface="Raleway Medium"/>
              <a:ea typeface="Raleway Medium"/>
              <a:cs typeface="Raleway Medium"/>
              <a:sym typeface="Raleway Medium"/>
            </a:endParaRPr>
          </a:p>
        </p:txBody>
      </p:sp>
      <p:sp>
        <p:nvSpPr>
          <p:cNvPr id="724" name="Google Shape;724;p95"/>
          <p:cNvSpPr txBox="1"/>
          <p:nvPr/>
        </p:nvSpPr>
        <p:spPr>
          <a:xfrm>
            <a:off x="1716589" y="1464922"/>
            <a:ext cx="6455138" cy="93567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SELECT *</a:t>
            </a:r>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FROM </a:t>
            </a:r>
            <a:r>
              <a:rPr b="0" i="0" lang="tr-TR" sz="1800" u="none" cap="none" strike="noStrike">
                <a:solidFill>
                  <a:srgbClr val="202122"/>
                </a:solidFill>
                <a:latin typeface="Arial"/>
                <a:ea typeface="Arial"/>
                <a:cs typeface="Arial"/>
                <a:sym typeface="Arial"/>
              </a:rPr>
              <a:t>employees</a:t>
            </a:r>
            <a:endParaRPr b="0" i="0" sz="18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WHERE</a:t>
            </a:r>
            <a:r>
              <a:rPr b="0" i="0" lang="tr-TR" sz="1800" u="none" cap="none" strike="noStrike">
                <a:solidFill>
                  <a:srgbClr val="202122"/>
                </a:solidFill>
                <a:latin typeface="Arial"/>
                <a:ea typeface="Arial"/>
                <a:cs typeface="Arial"/>
                <a:sym typeface="Arial"/>
              </a:rPr>
              <a:t> job </a:t>
            </a:r>
            <a:r>
              <a:rPr b="1" i="0" lang="tr-TR" sz="1800" u="none" cap="none" strike="noStrike">
                <a:solidFill>
                  <a:srgbClr val="202122"/>
                </a:solidFill>
                <a:latin typeface="Arial"/>
                <a:ea typeface="Arial"/>
                <a:cs typeface="Arial"/>
                <a:sym typeface="Arial"/>
              </a:rPr>
              <a:t>IN</a:t>
            </a:r>
            <a:r>
              <a:rPr b="0" i="0" lang="tr-TR" sz="1800" u="none" cap="none" strike="noStrike">
                <a:solidFill>
                  <a:srgbClr val="202122"/>
                </a:solidFill>
                <a:latin typeface="Arial"/>
                <a:ea typeface="Arial"/>
                <a:cs typeface="Arial"/>
                <a:sym typeface="Arial"/>
              </a:rPr>
              <a:t> ('Manager','Mechanic');</a:t>
            </a:r>
            <a:r>
              <a:rPr b="1" i="0" lang="tr-TR" sz="1800" u="none" cap="none" strike="noStrike">
                <a:solidFill>
                  <a:srgbClr val="202122"/>
                </a:solidFill>
                <a:latin typeface="Arial"/>
                <a:ea typeface="Arial"/>
                <a:cs typeface="Arial"/>
                <a:sym typeface="Arial"/>
              </a:rPr>
              <a:t> </a:t>
            </a:r>
            <a:endParaRPr b="0" i="0" sz="1800" u="none" cap="none" strike="noStrike">
              <a:solidFill>
                <a:srgbClr val="202122"/>
              </a:solidFill>
              <a:latin typeface="Arial"/>
              <a:ea typeface="Arial"/>
              <a:cs typeface="Arial"/>
              <a:sym typeface="Arial"/>
            </a:endParaRPr>
          </a:p>
        </p:txBody>
      </p:sp>
      <p:pic>
        <p:nvPicPr>
          <p:cNvPr id="725" name="Google Shape;725;p95"/>
          <p:cNvPicPr preferRelativeResize="0"/>
          <p:nvPr/>
        </p:nvPicPr>
        <p:blipFill rotWithShape="1">
          <a:blip r:embed="rId3">
            <a:alphaModFix/>
          </a:blip>
          <a:srcRect b="0" l="0" r="0" t="0"/>
          <a:stretch/>
        </p:blipFill>
        <p:spPr>
          <a:xfrm>
            <a:off x="468174" y="2625351"/>
            <a:ext cx="7910245" cy="17375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31" name="Google Shape;731;p96"/>
          <p:cNvSpPr txBox="1"/>
          <p:nvPr/>
        </p:nvSpPr>
        <p:spPr>
          <a:xfrm>
            <a:off x="1311600" y="1457963"/>
            <a:ext cx="7363800" cy="1287000"/>
          </a:xfrm>
          <a:prstGeom prst="rect">
            <a:avLst/>
          </a:prstGeom>
          <a:solidFill>
            <a:srgbClr val="6EAB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000000"/>
                </a:solidFill>
                <a:latin typeface="Raleway"/>
                <a:ea typeface="Raleway"/>
                <a:cs typeface="Raleway"/>
                <a:sym typeface="Raleway"/>
              </a:rPr>
              <a:t>If you have a query in which you use many</a:t>
            </a:r>
            <a:r>
              <a:rPr b="0" i="0" lang="tr-TR" sz="2400" u="none" cap="none" strike="noStrike">
                <a:solidFill>
                  <a:srgbClr val="2F6473"/>
                </a:solidFill>
                <a:latin typeface="Raleway"/>
                <a:ea typeface="Raleway"/>
                <a:cs typeface="Raleway"/>
                <a:sym typeface="Raleway"/>
              </a:rPr>
              <a:t> </a:t>
            </a:r>
            <a:r>
              <a:rPr b="0" i="0" lang="tr-TR" sz="2400" u="none" cap="none" strike="noStrike">
                <a:solidFill>
                  <a:srgbClr val="FF0000"/>
                </a:solidFill>
                <a:latin typeface="Raleway"/>
                <a:ea typeface="Raleway"/>
                <a:cs typeface="Raleway"/>
                <a:sym typeface="Raleway"/>
              </a:rPr>
              <a:t>OR</a:t>
            </a:r>
            <a:r>
              <a:rPr b="0" i="0" lang="tr-TR" sz="2400" u="none" cap="none" strike="noStrike">
                <a:solidFill>
                  <a:srgbClr val="2F6473"/>
                </a:solidFill>
                <a:latin typeface="Raleway"/>
                <a:ea typeface="Raleway"/>
                <a:cs typeface="Raleway"/>
                <a:sym typeface="Raleway"/>
              </a:rPr>
              <a:t> </a:t>
            </a:r>
            <a:r>
              <a:rPr b="0" i="0" lang="tr-TR" sz="2400" u="none" cap="none" strike="noStrike">
                <a:solidFill>
                  <a:srgbClr val="000000"/>
                </a:solidFill>
                <a:latin typeface="Raleway"/>
                <a:ea typeface="Raleway"/>
                <a:cs typeface="Raleway"/>
                <a:sym typeface="Raleway"/>
              </a:rPr>
              <a:t>operators, consider using the</a:t>
            </a:r>
            <a:r>
              <a:rPr b="0" i="0" lang="tr-TR" sz="2400" u="none" cap="none" strike="noStrike">
                <a:solidFill>
                  <a:srgbClr val="2F6473"/>
                </a:solidFill>
                <a:latin typeface="Raleway"/>
                <a:ea typeface="Raleway"/>
                <a:cs typeface="Raleway"/>
                <a:sym typeface="Raleway"/>
              </a:rPr>
              <a:t> </a:t>
            </a:r>
            <a:r>
              <a:rPr b="0" i="0" lang="tr-TR" sz="2400" u="none" cap="none" strike="noStrike">
                <a:solidFill>
                  <a:srgbClr val="FF0000"/>
                </a:solidFill>
                <a:latin typeface="Raleway"/>
                <a:ea typeface="Raleway"/>
                <a:cs typeface="Raleway"/>
                <a:sym typeface="Raleway"/>
              </a:rPr>
              <a:t>IN</a:t>
            </a:r>
            <a:r>
              <a:rPr b="0" i="0" lang="tr-TR" sz="2400" u="none" cap="none" strike="noStrike">
                <a:solidFill>
                  <a:srgbClr val="2F6473"/>
                </a:solidFill>
                <a:latin typeface="Raleway"/>
                <a:ea typeface="Raleway"/>
                <a:cs typeface="Raleway"/>
                <a:sym typeface="Raleway"/>
              </a:rPr>
              <a:t> </a:t>
            </a:r>
            <a:r>
              <a:rPr b="0" i="0" lang="tr-TR" sz="2400" u="none" cap="none" strike="noStrike">
                <a:solidFill>
                  <a:srgbClr val="000000"/>
                </a:solidFill>
                <a:latin typeface="Raleway"/>
                <a:ea typeface="Raleway"/>
                <a:cs typeface="Raleway"/>
                <a:sym typeface="Raleway"/>
              </a:rPr>
              <a:t>operator instead. This will make your query more readable.</a:t>
            </a:r>
            <a:endParaRPr b="0" i="0" sz="2400" u="none" cap="none" strike="noStrike">
              <a:solidFill>
                <a:srgbClr val="000000"/>
              </a:solidFill>
              <a:latin typeface="Raleway Light"/>
              <a:ea typeface="Raleway Light"/>
              <a:cs typeface="Raleway Light"/>
              <a:sym typeface="Raleway Light"/>
            </a:endParaRPr>
          </a:p>
        </p:txBody>
      </p:sp>
      <p:pic>
        <p:nvPicPr>
          <p:cNvPr id="732" name="Google Shape;732;p96"/>
          <p:cNvPicPr preferRelativeResize="0"/>
          <p:nvPr/>
        </p:nvPicPr>
        <p:blipFill rotWithShape="1">
          <a:blip r:embed="rId3">
            <a:alphaModFix/>
          </a:blip>
          <a:srcRect b="0" l="0" r="0" t="0"/>
          <a:stretch/>
        </p:blipFill>
        <p:spPr>
          <a:xfrm>
            <a:off x="209525" y="1534550"/>
            <a:ext cx="992100" cy="1133825"/>
          </a:xfrm>
          <a:prstGeom prst="rect">
            <a:avLst/>
          </a:prstGeom>
          <a:noFill/>
          <a:ln>
            <a:noFill/>
          </a:ln>
        </p:spPr>
      </p:pic>
      <p:sp>
        <p:nvSpPr>
          <p:cNvPr id="733" name="Google Shape;733;p96"/>
          <p:cNvSpPr txBox="1"/>
          <p:nvPr/>
        </p:nvSpPr>
        <p:spPr>
          <a:xfrm>
            <a:off x="452225" y="2151150"/>
            <a:ext cx="5067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tr-TR" sz="1500" u="none" cap="none" strike="noStrike">
                <a:solidFill>
                  <a:srgbClr val="000000"/>
                </a:solidFill>
                <a:latin typeface="Raleway"/>
                <a:ea typeface="Raleway"/>
                <a:cs typeface="Raleway"/>
                <a:sym typeface="Raleway"/>
              </a:rPr>
              <a:t>TIP</a:t>
            </a:r>
            <a:endParaRPr b="1" i="0" sz="1500" u="none" cap="none" strike="noStrike">
              <a:solidFill>
                <a:srgbClr val="000000"/>
              </a:solidFill>
              <a:latin typeface="Raleway"/>
              <a:ea typeface="Raleway"/>
              <a:cs typeface="Raleway"/>
              <a:sym typeface="Raleway"/>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39" name="Google Shape;739;p97"/>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40" name="Google Shape;740;p97"/>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NOT IN Operator</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2400" u="none" cap="none" strike="noStrike">
              <a:solidFill>
                <a:srgbClr val="741B47"/>
              </a:solidFill>
              <a:latin typeface="Raleway Medium"/>
              <a:ea typeface="Raleway Medium"/>
              <a:cs typeface="Raleway Medium"/>
              <a:sym typeface="Raleway Medium"/>
            </a:endParaRPr>
          </a:p>
        </p:txBody>
      </p:sp>
      <p:sp>
        <p:nvSpPr>
          <p:cNvPr id="741" name="Google Shape;741;p97"/>
          <p:cNvSpPr txBox="1"/>
          <p:nvPr/>
        </p:nvSpPr>
        <p:spPr>
          <a:xfrm>
            <a:off x="1705014" y="1281571"/>
            <a:ext cx="6455138" cy="93567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SELECT *</a:t>
            </a:r>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FROM </a:t>
            </a:r>
            <a:r>
              <a:rPr b="0" i="0" lang="tr-TR" sz="1800" u="none" cap="none" strike="noStrike">
                <a:solidFill>
                  <a:srgbClr val="202122"/>
                </a:solidFill>
                <a:latin typeface="Arial"/>
                <a:ea typeface="Arial"/>
                <a:cs typeface="Arial"/>
                <a:sym typeface="Arial"/>
              </a:rPr>
              <a:t>employees</a:t>
            </a:r>
            <a:endParaRPr b="0" i="0" sz="18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1800" u="none" cap="none" strike="noStrike">
                <a:solidFill>
                  <a:srgbClr val="202122"/>
                </a:solidFill>
                <a:latin typeface="Arial"/>
                <a:ea typeface="Arial"/>
                <a:cs typeface="Arial"/>
                <a:sym typeface="Arial"/>
              </a:rPr>
              <a:t>WHERE</a:t>
            </a:r>
            <a:r>
              <a:rPr b="0" i="0" lang="tr-TR" sz="1800" u="none" cap="none" strike="noStrike">
                <a:solidFill>
                  <a:srgbClr val="202122"/>
                </a:solidFill>
                <a:latin typeface="Arial"/>
                <a:ea typeface="Arial"/>
                <a:cs typeface="Arial"/>
                <a:sym typeface="Arial"/>
              </a:rPr>
              <a:t> job </a:t>
            </a:r>
            <a:r>
              <a:rPr b="1" i="0" lang="tr-TR" sz="1800" u="none" cap="none" strike="noStrike">
                <a:solidFill>
                  <a:srgbClr val="202122"/>
                </a:solidFill>
                <a:latin typeface="Arial"/>
                <a:ea typeface="Arial"/>
                <a:cs typeface="Arial"/>
                <a:sym typeface="Arial"/>
              </a:rPr>
              <a:t>NOT</a:t>
            </a:r>
            <a:r>
              <a:rPr b="0" i="0" lang="tr-TR" sz="1800" u="none" cap="none" strike="noStrike">
                <a:solidFill>
                  <a:srgbClr val="202122"/>
                </a:solidFill>
                <a:latin typeface="Arial"/>
                <a:ea typeface="Arial"/>
                <a:cs typeface="Arial"/>
                <a:sym typeface="Arial"/>
              </a:rPr>
              <a:t> </a:t>
            </a:r>
            <a:r>
              <a:rPr b="1" i="0" lang="tr-TR" sz="1800" u="none" cap="none" strike="noStrike">
                <a:solidFill>
                  <a:srgbClr val="202122"/>
                </a:solidFill>
                <a:latin typeface="Arial"/>
                <a:ea typeface="Arial"/>
                <a:cs typeface="Arial"/>
                <a:sym typeface="Arial"/>
              </a:rPr>
              <a:t>IN</a:t>
            </a:r>
            <a:r>
              <a:rPr b="0" i="0" lang="tr-TR" sz="1800" u="none" cap="none" strike="noStrike">
                <a:solidFill>
                  <a:srgbClr val="202122"/>
                </a:solidFill>
                <a:latin typeface="Arial"/>
                <a:ea typeface="Arial"/>
                <a:cs typeface="Arial"/>
                <a:sym typeface="Arial"/>
              </a:rPr>
              <a:t> ('Manager','Mechanic');</a:t>
            </a:r>
            <a:r>
              <a:rPr b="1" i="0" lang="tr-TR" sz="1800" u="none" cap="none" strike="noStrike">
                <a:solidFill>
                  <a:srgbClr val="202122"/>
                </a:solidFill>
                <a:latin typeface="Arial"/>
                <a:ea typeface="Arial"/>
                <a:cs typeface="Arial"/>
                <a:sym typeface="Arial"/>
              </a:rPr>
              <a:t> </a:t>
            </a:r>
            <a:endParaRPr b="0" i="0" sz="1800" u="none" cap="none" strike="noStrike">
              <a:solidFill>
                <a:srgbClr val="202122"/>
              </a:solidFill>
              <a:latin typeface="Arial"/>
              <a:ea typeface="Arial"/>
              <a:cs typeface="Arial"/>
              <a:sym typeface="Arial"/>
            </a:endParaRPr>
          </a:p>
        </p:txBody>
      </p:sp>
      <p:pic>
        <p:nvPicPr>
          <p:cNvPr id="742" name="Google Shape;742;p97"/>
          <p:cNvPicPr preferRelativeResize="0"/>
          <p:nvPr/>
        </p:nvPicPr>
        <p:blipFill rotWithShape="1">
          <a:blip r:embed="rId3">
            <a:alphaModFix/>
          </a:blip>
          <a:srcRect b="0" l="0" r="0" t="0"/>
          <a:stretch/>
        </p:blipFill>
        <p:spPr>
          <a:xfrm>
            <a:off x="616877" y="2442000"/>
            <a:ext cx="7910245" cy="2194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8"/>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LIKE OPERATOR</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53" name="Google Shape;753;p99"/>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54" name="Google Shape;754;p99"/>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LIKE Operator</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2400" u="none" cap="none" strike="noStrike">
              <a:solidFill>
                <a:srgbClr val="741B47"/>
              </a:solidFill>
              <a:latin typeface="Raleway Medium"/>
              <a:ea typeface="Raleway Medium"/>
              <a:cs typeface="Raleway Medium"/>
              <a:sym typeface="Raleway Medium"/>
            </a:endParaRPr>
          </a:p>
        </p:txBody>
      </p:sp>
      <p:sp>
        <p:nvSpPr>
          <p:cNvPr id="755" name="Google Shape;755;p99"/>
          <p:cNvSpPr txBox="1"/>
          <p:nvPr/>
        </p:nvSpPr>
        <p:spPr>
          <a:xfrm>
            <a:off x="413850" y="1123300"/>
            <a:ext cx="7784100" cy="1100100"/>
          </a:xfrm>
          <a:prstGeom prst="rect">
            <a:avLst/>
          </a:prstGeom>
          <a:solidFill>
            <a:srgbClr val="6EAB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373A3C"/>
                </a:solidFill>
                <a:latin typeface="Raleway"/>
                <a:ea typeface="Raleway"/>
                <a:cs typeface="Raleway"/>
                <a:sym typeface="Raleway"/>
              </a:rPr>
              <a:t>After </a:t>
            </a:r>
            <a:r>
              <a:rPr b="0" i="0" lang="tr-TR" sz="2000" u="none" cap="none" strike="noStrike">
                <a:solidFill>
                  <a:srgbClr val="FF0000"/>
                </a:solidFill>
                <a:latin typeface="Raleway"/>
                <a:ea typeface="Raleway"/>
                <a:cs typeface="Raleway"/>
                <a:sym typeface="Raleway"/>
              </a:rPr>
              <a:t>LIKE</a:t>
            </a:r>
            <a:r>
              <a:rPr b="0" i="0" lang="tr-TR" sz="2000" u="none" cap="none" strike="noStrike">
                <a:solidFill>
                  <a:srgbClr val="373A3C"/>
                </a:solidFill>
                <a:latin typeface="Raleway"/>
                <a:ea typeface="Raleway"/>
                <a:cs typeface="Raleway"/>
                <a:sym typeface="Raleway"/>
              </a:rPr>
              <a:t> keyword, we construct a pattern. SQL provides two special characters for constructing patterns. These are also called wildcards.</a:t>
            </a:r>
            <a:endParaRPr b="0" i="0" sz="2000" u="none" cap="none" strike="noStrike">
              <a:solidFill>
                <a:srgbClr val="000000"/>
              </a:solidFill>
              <a:latin typeface="Raleway Light"/>
              <a:ea typeface="Raleway Light"/>
              <a:cs typeface="Raleway Light"/>
              <a:sym typeface="Raleway Light"/>
            </a:endParaRPr>
          </a:p>
        </p:txBody>
      </p:sp>
      <p:sp>
        <p:nvSpPr>
          <p:cNvPr id="756" name="Google Shape;756;p99"/>
          <p:cNvSpPr txBox="1"/>
          <p:nvPr/>
        </p:nvSpPr>
        <p:spPr>
          <a:xfrm>
            <a:off x="295500" y="2321744"/>
            <a:ext cx="8020800" cy="7290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0"/>
              </a:spcBef>
              <a:spcAft>
                <a:spcPts val="0"/>
              </a:spcAft>
              <a:buClr>
                <a:srgbClr val="373A3C"/>
              </a:buClr>
              <a:buSzPts val="1550"/>
              <a:buFont typeface="Arial"/>
              <a:buChar char="●"/>
            </a:pPr>
            <a:r>
              <a:rPr b="0" i="0" lang="tr-TR" sz="1550" u="none" cap="none" strike="noStrike">
                <a:solidFill>
                  <a:srgbClr val="373A3C"/>
                </a:solidFill>
                <a:highlight>
                  <a:srgbClr val="FFFFFF"/>
                </a:highlight>
                <a:latin typeface="Raleway"/>
                <a:ea typeface="Raleway"/>
                <a:cs typeface="Raleway"/>
                <a:sym typeface="Raleway"/>
              </a:rPr>
              <a:t>Percent (%): The </a:t>
            </a:r>
            <a:r>
              <a:rPr b="0" i="0" lang="tr-TR" sz="1550" u="none" cap="none" strike="noStrike">
                <a:solidFill>
                  <a:srgbClr val="FF0000"/>
                </a:solidFill>
                <a:highlight>
                  <a:srgbClr val="F0F0F0"/>
                </a:highlight>
                <a:latin typeface="Raleway"/>
                <a:ea typeface="Raleway"/>
                <a:cs typeface="Raleway"/>
                <a:sym typeface="Raleway"/>
              </a:rPr>
              <a:t>%</a:t>
            </a:r>
            <a:r>
              <a:rPr b="0" i="0" lang="tr-TR" sz="1550" u="none" cap="none" strike="noStrike">
                <a:solidFill>
                  <a:srgbClr val="373A3C"/>
                </a:solidFill>
                <a:highlight>
                  <a:srgbClr val="FFFFFF"/>
                </a:highlight>
                <a:latin typeface="Raleway"/>
                <a:ea typeface="Raleway"/>
                <a:cs typeface="Raleway"/>
                <a:sym typeface="Raleway"/>
              </a:rPr>
              <a:t> character matches any sequence of zero or more characters.</a:t>
            </a:r>
            <a:endParaRPr b="0" i="0" sz="1550" u="none" cap="none" strike="noStrike">
              <a:solidFill>
                <a:srgbClr val="373A3C"/>
              </a:solidFill>
              <a:highlight>
                <a:srgbClr val="FFFFFF"/>
              </a:highlight>
              <a:latin typeface="Raleway"/>
              <a:ea typeface="Raleway"/>
              <a:cs typeface="Raleway"/>
              <a:sym typeface="Raleway"/>
            </a:endParaRPr>
          </a:p>
          <a:p>
            <a:pPr indent="-327025" lvl="0" marL="457200" marR="0" rtl="0" algn="l">
              <a:lnSpc>
                <a:spcPct val="115000"/>
              </a:lnSpc>
              <a:spcBef>
                <a:spcPts val="0"/>
              </a:spcBef>
              <a:spcAft>
                <a:spcPts val="0"/>
              </a:spcAft>
              <a:buClr>
                <a:srgbClr val="373A3C"/>
              </a:buClr>
              <a:buSzPts val="1550"/>
              <a:buFont typeface="Arial"/>
              <a:buChar char="●"/>
            </a:pPr>
            <a:r>
              <a:rPr b="0" i="0" lang="tr-TR" sz="1550" u="none" cap="none" strike="noStrike">
                <a:solidFill>
                  <a:srgbClr val="373A3C"/>
                </a:solidFill>
                <a:highlight>
                  <a:srgbClr val="FFFFFF"/>
                </a:highlight>
                <a:latin typeface="Raleway"/>
                <a:ea typeface="Raleway"/>
                <a:cs typeface="Raleway"/>
                <a:sym typeface="Raleway"/>
              </a:rPr>
              <a:t>Underscore ( _ ): The </a:t>
            </a:r>
            <a:r>
              <a:rPr b="0" i="0" lang="tr-TR" sz="1550" u="none" cap="none" strike="noStrike">
                <a:solidFill>
                  <a:srgbClr val="FF0000"/>
                </a:solidFill>
                <a:highlight>
                  <a:srgbClr val="F0F0F0"/>
                </a:highlight>
                <a:latin typeface="Raleway"/>
                <a:ea typeface="Raleway"/>
                <a:cs typeface="Raleway"/>
                <a:sym typeface="Raleway"/>
              </a:rPr>
              <a:t>_</a:t>
            </a:r>
            <a:r>
              <a:rPr b="0" i="0" lang="tr-TR" sz="1550" u="none" cap="none" strike="noStrike">
                <a:solidFill>
                  <a:srgbClr val="373A3C"/>
                </a:solidFill>
                <a:highlight>
                  <a:srgbClr val="FFFFFF"/>
                </a:highlight>
                <a:latin typeface="Raleway"/>
                <a:ea typeface="Raleway"/>
                <a:cs typeface="Raleway"/>
                <a:sym typeface="Raleway"/>
              </a:rPr>
              <a:t> character matches any single character</a:t>
            </a:r>
            <a:endParaRPr b="0" i="0" sz="1500" u="none" cap="none" strike="noStrike">
              <a:solidFill>
                <a:srgbClr val="000000"/>
              </a:solidFill>
              <a:latin typeface="Raleway Light"/>
              <a:ea typeface="Raleway Light"/>
              <a:cs typeface="Raleway Light"/>
              <a:sym typeface="Raleway Light"/>
            </a:endParaRPr>
          </a:p>
        </p:txBody>
      </p:sp>
      <p:sp>
        <p:nvSpPr>
          <p:cNvPr id="757" name="Google Shape;757;p99"/>
          <p:cNvSpPr txBox="1"/>
          <p:nvPr/>
        </p:nvSpPr>
        <p:spPr>
          <a:xfrm>
            <a:off x="1946314" y="3206987"/>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a:t>
            </a:r>
            <a:r>
              <a:rPr b="0" i="0" lang="tr-TR" sz="2000" u="none" cap="none" strike="noStrike">
                <a:solidFill>
                  <a:srgbClr val="202122"/>
                </a:solidFill>
                <a:latin typeface="Arial"/>
                <a:ea typeface="Arial"/>
                <a:cs typeface="Arial"/>
                <a:sym typeface="Arial"/>
              </a:rPr>
              <a:t>column_name(s)</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b="0" i="0" sz="20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column_name </a:t>
            </a:r>
            <a:r>
              <a:rPr b="1" i="0" lang="tr-TR" sz="2000" u="none" cap="none" strike="noStrike">
                <a:solidFill>
                  <a:srgbClr val="202122"/>
                </a:solidFill>
                <a:latin typeface="Arial"/>
                <a:ea typeface="Arial"/>
                <a:cs typeface="Arial"/>
                <a:sym typeface="Arial"/>
              </a:rPr>
              <a:t>LIKE</a:t>
            </a:r>
            <a:r>
              <a:rPr b="0" i="0" lang="tr-TR" sz="2000" u="none" cap="none" strike="noStrike">
                <a:solidFill>
                  <a:srgbClr val="202122"/>
                </a:solidFill>
                <a:latin typeface="Arial"/>
                <a:ea typeface="Arial"/>
                <a:cs typeface="Arial"/>
                <a:sym typeface="Arial"/>
              </a:rPr>
              <a:t> (velue_list)</a:t>
            </a:r>
            <a:endParaRPr b="0" i="0" sz="2000" u="none" cap="none" strike="noStrike">
              <a:solidFill>
                <a:srgbClr val="202122"/>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63" name="Google Shape;763;p100"/>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64" name="Google Shape;764;p100"/>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LIKE Operator</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2400" u="none" cap="none" strike="noStrike">
              <a:solidFill>
                <a:srgbClr val="741B47"/>
              </a:solidFill>
              <a:latin typeface="Raleway Medium"/>
              <a:ea typeface="Raleway Medium"/>
              <a:cs typeface="Raleway Medium"/>
              <a:sym typeface="Raleway Medium"/>
            </a:endParaRPr>
          </a:p>
        </p:txBody>
      </p:sp>
      <p:pic>
        <p:nvPicPr>
          <p:cNvPr id="765" name="Google Shape;765;p100"/>
          <p:cNvPicPr preferRelativeResize="0"/>
          <p:nvPr/>
        </p:nvPicPr>
        <p:blipFill rotWithShape="1">
          <a:blip r:embed="rId3">
            <a:alphaModFix/>
          </a:blip>
          <a:srcRect b="0" l="0" r="0" t="0"/>
          <a:stretch/>
        </p:blipFill>
        <p:spPr>
          <a:xfrm>
            <a:off x="222069" y="1024956"/>
            <a:ext cx="4676775" cy="3724275"/>
          </a:xfrm>
          <a:prstGeom prst="rect">
            <a:avLst/>
          </a:prstGeom>
          <a:noFill/>
          <a:ln>
            <a:noFill/>
          </a:ln>
        </p:spPr>
      </p:pic>
      <p:pic>
        <p:nvPicPr>
          <p:cNvPr id="766" name="Google Shape;766;p100"/>
          <p:cNvPicPr preferRelativeResize="0"/>
          <p:nvPr/>
        </p:nvPicPr>
        <p:blipFill rotWithShape="1">
          <a:blip r:embed="rId4">
            <a:alphaModFix/>
          </a:blip>
          <a:srcRect b="0" l="0" r="0" t="0"/>
          <a:stretch/>
        </p:blipFill>
        <p:spPr>
          <a:xfrm>
            <a:off x="5007580" y="1501821"/>
            <a:ext cx="4010025" cy="27032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161" name="Google Shape;161;p29"/>
          <p:cNvPicPr preferRelativeResize="0"/>
          <p:nvPr/>
        </p:nvPicPr>
        <p:blipFill rotWithShape="1">
          <a:blip r:embed="rId3">
            <a:alphaModFix/>
          </a:blip>
          <a:srcRect b="38848" l="3215" r="3289" t="4503"/>
          <a:stretch/>
        </p:blipFill>
        <p:spPr>
          <a:xfrm>
            <a:off x="228600" y="1814775"/>
            <a:ext cx="8942474" cy="2562232"/>
          </a:xfrm>
          <a:prstGeom prst="rect">
            <a:avLst/>
          </a:prstGeom>
          <a:noFill/>
          <a:ln>
            <a:noFill/>
          </a:ln>
        </p:spPr>
      </p:pic>
      <p:sp>
        <p:nvSpPr>
          <p:cNvPr id="162" name="Google Shape;162;p29"/>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Database Management System</a:t>
            </a:r>
            <a:endParaRPr sz="3600">
              <a:solidFill>
                <a:srgbClr val="3A3F50"/>
              </a:solidFill>
              <a:latin typeface="Raleway"/>
              <a:ea typeface="Raleway"/>
              <a:cs typeface="Raleway"/>
              <a:sym typeface="Raleway"/>
            </a:endParaRPr>
          </a:p>
        </p:txBody>
      </p:sp>
      <p:sp>
        <p:nvSpPr>
          <p:cNvPr id="163" name="Google Shape;163;p29"/>
          <p:cNvSpPr txBox="1"/>
          <p:nvPr/>
        </p:nvSpPr>
        <p:spPr>
          <a:xfrm>
            <a:off x="757850" y="1968275"/>
            <a:ext cx="1183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tr-TR" sz="1700" u="none" cap="none" strike="noStrike">
                <a:solidFill>
                  <a:srgbClr val="FF0000"/>
                </a:solidFill>
                <a:latin typeface="Barlow"/>
                <a:ea typeface="Barlow"/>
                <a:cs typeface="Barlow"/>
                <a:sym typeface="Barlow"/>
              </a:rPr>
              <a:t>Database</a:t>
            </a:r>
            <a:endParaRPr b="1" i="0" sz="1700" u="none" cap="none" strike="noStrike">
              <a:solidFill>
                <a:srgbClr val="FF0000"/>
              </a:solidFill>
              <a:latin typeface="Barlow"/>
              <a:ea typeface="Barlow"/>
              <a:cs typeface="Barlow"/>
              <a:sym typeface="Barlow"/>
            </a:endParaRPr>
          </a:p>
        </p:txBody>
      </p:sp>
      <p:sp>
        <p:nvSpPr>
          <p:cNvPr id="164" name="Google Shape;164;p29"/>
          <p:cNvSpPr txBox="1"/>
          <p:nvPr/>
        </p:nvSpPr>
        <p:spPr>
          <a:xfrm>
            <a:off x="2129450" y="1663475"/>
            <a:ext cx="1494300" cy="9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tr-TR" sz="1700" u="none" cap="none" strike="noStrike">
                <a:solidFill>
                  <a:srgbClr val="FF0000"/>
                </a:solidFill>
                <a:latin typeface="Barlow"/>
                <a:ea typeface="Barlow"/>
                <a:cs typeface="Barlow"/>
                <a:sym typeface="Barlow"/>
              </a:rPr>
              <a:t>Database Management System</a:t>
            </a:r>
            <a:endParaRPr b="1" i="0" sz="1700" u="none" cap="none" strike="noStrike">
              <a:solidFill>
                <a:srgbClr val="FF0000"/>
              </a:solidFill>
              <a:latin typeface="Barlow"/>
              <a:ea typeface="Barlow"/>
              <a:cs typeface="Barlow"/>
              <a:sym typeface="Barlow"/>
            </a:endParaRPr>
          </a:p>
        </p:txBody>
      </p:sp>
      <p:sp>
        <p:nvSpPr>
          <p:cNvPr id="165" name="Google Shape;165;p29"/>
          <p:cNvSpPr txBox="1"/>
          <p:nvPr/>
        </p:nvSpPr>
        <p:spPr>
          <a:xfrm>
            <a:off x="3805850" y="1663475"/>
            <a:ext cx="1183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tr-TR" sz="1700" u="none" cap="none" strike="noStrike">
                <a:solidFill>
                  <a:srgbClr val="FF0000"/>
                </a:solidFill>
                <a:latin typeface="Barlow"/>
                <a:ea typeface="Barlow"/>
                <a:cs typeface="Barlow"/>
                <a:sym typeface="Barlow"/>
              </a:rPr>
              <a:t>Language</a:t>
            </a:r>
            <a:endParaRPr b="1" i="0" sz="1700" u="none" cap="none" strike="noStrike">
              <a:solidFill>
                <a:srgbClr val="FF0000"/>
              </a:solidFill>
              <a:latin typeface="Barlow"/>
              <a:ea typeface="Barlow"/>
              <a:cs typeface="Barlow"/>
              <a:sym typeface="Barlow"/>
            </a:endParaRPr>
          </a:p>
        </p:txBody>
      </p:sp>
      <p:sp>
        <p:nvSpPr>
          <p:cNvPr id="166" name="Google Shape;166;p29"/>
          <p:cNvSpPr txBox="1"/>
          <p:nvPr/>
        </p:nvSpPr>
        <p:spPr>
          <a:xfrm>
            <a:off x="5406050" y="1587275"/>
            <a:ext cx="1428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tr-TR" sz="1700" u="none" cap="none" strike="noStrike">
                <a:solidFill>
                  <a:srgbClr val="FF0000"/>
                </a:solidFill>
                <a:latin typeface="Barlow"/>
                <a:ea typeface="Barlow"/>
                <a:cs typeface="Barlow"/>
                <a:sym typeface="Barlow"/>
              </a:rPr>
              <a:t>Applications</a:t>
            </a:r>
            <a:endParaRPr b="1" i="0" sz="1700" u="none" cap="none" strike="noStrike">
              <a:solidFill>
                <a:srgbClr val="FF0000"/>
              </a:solidFill>
              <a:latin typeface="Barlow"/>
              <a:ea typeface="Barlow"/>
              <a:cs typeface="Barlow"/>
              <a:sym typeface="Barlow"/>
            </a:endParaRPr>
          </a:p>
        </p:txBody>
      </p:sp>
      <p:sp>
        <p:nvSpPr>
          <p:cNvPr id="167" name="Google Shape;167;p29"/>
          <p:cNvSpPr txBox="1"/>
          <p:nvPr/>
        </p:nvSpPr>
        <p:spPr>
          <a:xfrm>
            <a:off x="7539650" y="1892075"/>
            <a:ext cx="640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tr-TR" sz="1700" u="none" cap="none" strike="noStrike">
                <a:solidFill>
                  <a:srgbClr val="FF0000"/>
                </a:solidFill>
                <a:latin typeface="Barlow"/>
                <a:ea typeface="Barlow"/>
                <a:cs typeface="Barlow"/>
                <a:sym typeface="Barlow"/>
              </a:rPr>
              <a:t>User</a:t>
            </a:r>
            <a:endParaRPr b="1" i="0" sz="1700" u="none" cap="none" strike="noStrike">
              <a:solidFill>
                <a:srgbClr val="FF0000"/>
              </a:solidFill>
              <a:latin typeface="Barlow"/>
              <a:ea typeface="Barlow"/>
              <a:cs typeface="Barlow"/>
              <a:sym typeface="Barlo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72" name="Google Shape;772;p101"/>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73" name="Google Shape;773;p101"/>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LIKE Operator</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2400" u="none" cap="none" strike="noStrike">
              <a:solidFill>
                <a:srgbClr val="741B47"/>
              </a:solidFill>
              <a:latin typeface="Raleway Medium"/>
              <a:ea typeface="Raleway Medium"/>
              <a:cs typeface="Raleway Medium"/>
              <a:sym typeface="Raleway Medium"/>
            </a:endParaRPr>
          </a:p>
        </p:txBody>
      </p:sp>
      <p:pic>
        <p:nvPicPr>
          <p:cNvPr id="774" name="Google Shape;774;p101"/>
          <p:cNvPicPr preferRelativeResize="0"/>
          <p:nvPr/>
        </p:nvPicPr>
        <p:blipFill rotWithShape="1">
          <a:blip r:embed="rId3">
            <a:alphaModFix/>
          </a:blip>
          <a:srcRect b="0" l="0" r="0" t="0"/>
          <a:stretch/>
        </p:blipFill>
        <p:spPr>
          <a:xfrm>
            <a:off x="2726527" y="46175"/>
            <a:ext cx="5773039" cy="2714769"/>
          </a:xfrm>
          <a:prstGeom prst="rect">
            <a:avLst/>
          </a:prstGeom>
          <a:noFill/>
          <a:ln>
            <a:noFill/>
          </a:ln>
        </p:spPr>
      </p:pic>
      <p:sp>
        <p:nvSpPr>
          <p:cNvPr id="775" name="Google Shape;775;p101"/>
          <p:cNvSpPr txBox="1"/>
          <p:nvPr/>
        </p:nvSpPr>
        <p:spPr>
          <a:xfrm>
            <a:off x="187182" y="2888569"/>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empname,empsurname</a:t>
            </a:r>
            <a:endParaRPr b="0" i="0" sz="20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empsurname </a:t>
            </a:r>
            <a:r>
              <a:rPr b="1" i="0" lang="tr-TR" sz="2000" u="none" cap="none" strike="noStrike">
                <a:solidFill>
                  <a:srgbClr val="202122"/>
                </a:solidFill>
                <a:latin typeface="Arial"/>
                <a:ea typeface="Arial"/>
                <a:cs typeface="Arial"/>
                <a:sym typeface="Arial"/>
              </a:rPr>
              <a:t>LIKE</a:t>
            </a:r>
            <a:r>
              <a:rPr b="0" i="0" lang="tr-TR" sz="2000" u="none" cap="none" strike="noStrike">
                <a:solidFill>
                  <a:srgbClr val="202122"/>
                </a:solidFill>
                <a:latin typeface="Arial"/>
                <a:ea typeface="Arial"/>
                <a:cs typeface="Arial"/>
                <a:sym typeface="Arial"/>
              </a:rPr>
              <a:t> 'W%';</a:t>
            </a:r>
            <a:endParaRPr b="0" i="0" sz="2000" u="none" cap="none" strike="noStrike">
              <a:solidFill>
                <a:srgbClr val="202122"/>
              </a:solidFill>
              <a:latin typeface="Arial"/>
              <a:ea typeface="Arial"/>
              <a:cs typeface="Arial"/>
              <a:sym typeface="Arial"/>
            </a:endParaRPr>
          </a:p>
        </p:txBody>
      </p:sp>
      <p:pic>
        <p:nvPicPr>
          <p:cNvPr id="776" name="Google Shape;776;p101"/>
          <p:cNvPicPr preferRelativeResize="0"/>
          <p:nvPr/>
        </p:nvPicPr>
        <p:blipFill rotWithShape="1">
          <a:blip r:embed="rId4">
            <a:alphaModFix/>
          </a:blip>
          <a:srcRect b="0" l="0" r="0" t="0"/>
          <a:stretch/>
        </p:blipFill>
        <p:spPr>
          <a:xfrm>
            <a:off x="4756955" y="2984992"/>
            <a:ext cx="2733584" cy="1499922"/>
          </a:xfrm>
          <a:prstGeom prst="rect">
            <a:avLst/>
          </a:prstGeom>
          <a:noFill/>
          <a:ln>
            <a:noFill/>
          </a:ln>
        </p:spPr>
      </p:pic>
      <p:sp>
        <p:nvSpPr>
          <p:cNvPr id="777" name="Google Shape;777;p101"/>
          <p:cNvSpPr/>
          <p:nvPr/>
        </p:nvSpPr>
        <p:spPr>
          <a:xfrm>
            <a:off x="4110446" y="1140823"/>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8" name="Google Shape;778;p101"/>
          <p:cNvSpPr/>
          <p:nvPr/>
        </p:nvSpPr>
        <p:spPr>
          <a:xfrm>
            <a:off x="4132216" y="1676266"/>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9" name="Google Shape;779;p101"/>
          <p:cNvSpPr/>
          <p:nvPr/>
        </p:nvSpPr>
        <p:spPr>
          <a:xfrm>
            <a:off x="4097383" y="2183152"/>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0" name="Google Shape;780;p101"/>
          <p:cNvSpPr/>
          <p:nvPr/>
        </p:nvSpPr>
        <p:spPr>
          <a:xfrm>
            <a:off x="4097383" y="2555456"/>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786" name="Google Shape;786;p102"/>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endParaRPr sz="4000">
              <a:solidFill>
                <a:srgbClr val="419DD3"/>
              </a:solidFill>
              <a:latin typeface="Raleway Medium"/>
              <a:ea typeface="Raleway Medium"/>
              <a:cs typeface="Raleway Medium"/>
              <a:sym typeface="Raleway Medium"/>
            </a:endParaRPr>
          </a:p>
        </p:txBody>
      </p:sp>
      <p:sp>
        <p:nvSpPr>
          <p:cNvPr id="787" name="Google Shape;787;p102"/>
          <p:cNvSpPr txBox="1"/>
          <p:nvPr/>
        </p:nvSpPr>
        <p:spPr>
          <a:xfrm>
            <a:off x="350776" y="551257"/>
            <a:ext cx="6661817" cy="47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tr-TR" sz="2400" u="none" cap="none" strike="noStrike">
                <a:solidFill>
                  <a:srgbClr val="741B47"/>
                </a:solidFill>
                <a:latin typeface="Raleway Medium"/>
                <a:ea typeface="Raleway Medium"/>
                <a:cs typeface="Raleway Medium"/>
                <a:sym typeface="Raleway Medium"/>
              </a:rPr>
              <a:t>LIKE Operator</a:t>
            </a:r>
            <a:endParaRPr b="0" i="0" sz="2400" u="none" cap="none" strike="noStrike">
              <a:solidFill>
                <a:srgbClr val="741B47"/>
              </a:solidFill>
              <a:latin typeface="Raleway Medium"/>
              <a:ea typeface="Raleway Medium"/>
              <a:cs typeface="Raleway Medium"/>
              <a:sym typeface="Raleway Medium"/>
            </a:endParaRPr>
          </a:p>
          <a:p>
            <a:pPr indent="0" lvl="0" marL="0" marR="0" rtl="0" algn="l">
              <a:lnSpc>
                <a:spcPct val="100000"/>
              </a:lnSpc>
              <a:spcBef>
                <a:spcPts val="0"/>
              </a:spcBef>
              <a:spcAft>
                <a:spcPts val="0"/>
              </a:spcAft>
              <a:buNone/>
            </a:pPr>
            <a:r>
              <a:t/>
            </a:r>
            <a:endParaRPr b="0" i="0" sz="2400" u="none" cap="none" strike="noStrike">
              <a:solidFill>
                <a:srgbClr val="741B47"/>
              </a:solidFill>
              <a:latin typeface="Raleway Medium"/>
              <a:ea typeface="Raleway Medium"/>
              <a:cs typeface="Raleway Medium"/>
              <a:sym typeface="Raleway Medium"/>
            </a:endParaRPr>
          </a:p>
        </p:txBody>
      </p:sp>
      <p:pic>
        <p:nvPicPr>
          <p:cNvPr id="788" name="Google Shape;788;p102"/>
          <p:cNvPicPr preferRelativeResize="0"/>
          <p:nvPr/>
        </p:nvPicPr>
        <p:blipFill rotWithShape="1">
          <a:blip r:embed="rId3">
            <a:alphaModFix/>
          </a:blip>
          <a:srcRect b="0" l="0" r="0" t="0"/>
          <a:stretch/>
        </p:blipFill>
        <p:spPr>
          <a:xfrm>
            <a:off x="2726527" y="46175"/>
            <a:ext cx="5773039" cy="2714769"/>
          </a:xfrm>
          <a:prstGeom prst="rect">
            <a:avLst/>
          </a:prstGeom>
          <a:noFill/>
          <a:ln>
            <a:noFill/>
          </a:ln>
        </p:spPr>
      </p:pic>
      <p:sp>
        <p:nvSpPr>
          <p:cNvPr id="789" name="Google Shape;789;p102"/>
          <p:cNvSpPr txBox="1"/>
          <p:nvPr/>
        </p:nvSpPr>
        <p:spPr>
          <a:xfrm>
            <a:off x="187182" y="2888569"/>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empname,empsurname</a:t>
            </a:r>
            <a:endParaRPr b="0" i="0" sz="20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b="0" i="0" sz="20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WHERE</a:t>
            </a:r>
            <a:r>
              <a:rPr b="0" i="0" lang="tr-TR" sz="2000" u="none" cap="none" strike="noStrike">
                <a:solidFill>
                  <a:srgbClr val="202122"/>
                </a:solidFill>
                <a:latin typeface="Arial"/>
                <a:ea typeface="Arial"/>
                <a:cs typeface="Arial"/>
                <a:sym typeface="Arial"/>
              </a:rPr>
              <a:t> empname </a:t>
            </a:r>
            <a:r>
              <a:rPr b="1" i="0" lang="tr-TR" sz="2000" u="none" cap="none" strike="noStrike">
                <a:solidFill>
                  <a:srgbClr val="202122"/>
                </a:solidFill>
                <a:latin typeface="Arial"/>
                <a:ea typeface="Arial"/>
                <a:cs typeface="Arial"/>
                <a:sym typeface="Arial"/>
              </a:rPr>
              <a:t>LIKE</a:t>
            </a:r>
            <a:r>
              <a:rPr b="0" i="0" lang="tr-TR" sz="2000" u="none" cap="none" strike="noStrike">
                <a:solidFill>
                  <a:srgbClr val="202122"/>
                </a:solidFill>
                <a:latin typeface="Arial"/>
                <a:ea typeface="Arial"/>
                <a:cs typeface="Arial"/>
                <a:sym typeface="Arial"/>
              </a:rPr>
              <a:t> '_a%';</a:t>
            </a:r>
            <a:endParaRPr b="0" i="0" sz="2000" u="none" cap="none" strike="noStrike">
              <a:solidFill>
                <a:srgbClr val="202122"/>
              </a:solidFill>
              <a:latin typeface="Arial"/>
              <a:ea typeface="Arial"/>
              <a:cs typeface="Arial"/>
              <a:sym typeface="Arial"/>
            </a:endParaRPr>
          </a:p>
        </p:txBody>
      </p:sp>
      <p:sp>
        <p:nvSpPr>
          <p:cNvPr id="790" name="Google Shape;790;p102"/>
          <p:cNvSpPr/>
          <p:nvPr/>
        </p:nvSpPr>
        <p:spPr>
          <a:xfrm>
            <a:off x="3248289" y="473307"/>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1" name="Google Shape;791;p102"/>
          <p:cNvSpPr/>
          <p:nvPr/>
        </p:nvSpPr>
        <p:spPr>
          <a:xfrm>
            <a:off x="3235234" y="1162459"/>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2" name="Google Shape;792;p102"/>
          <p:cNvSpPr/>
          <p:nvPr/>
        </p:nvSpPr>
        <p:spPr>
          <a:xfrm>
            <a:off x="3174277" y="1857552"/>
            <a:ext cx="461554" cy="164459"/>
          </a:xfrm>
          <a:prstGeom prst="ellipse">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93" name="Google Shape;793;p102"/>
          <p:cNvPicPr preferRelativeResize="0"/>
          <p:nvPr/>
        </p:nvPicPr>
        <p:blipFill rotWithShape="1">
          <a:blip r:embed="rId4">
            <a:alphaModFix/>
          </a:blip>
          <a:srcRect b="0" l="0" r="0" t="0"/>
          <a:stretch/>
        </p:blipFill>
        <p:spPr>
          <a:xfrm>
            <a:off x="4834816" y="3014211"/>
            <a:ext cx="2370025" cy="10287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3"/>
          <p:cNvSpPr txBox="1"/>
          <p:nvPr>
            <p:ph type="ctrTitle"/>
          </p:nvPr>
        </p:nvSpPr>
        <p:spPr>
          <a:xfrm>
            <a:off x="1090750" y="1863600"/>
            <a:ext cx="6332400" cy="1924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tr-TR">
                <a:solidFill>
                  <a:srgbClr val="741B47"/>
                </a:solidFill>
                <a:latin typeface="Arial"/>
                <a:ea typeface="Arial"/>
                <a:cs typeface="Arial"/>
                <a:sym typeface="Arial"/>
              </a:rPr>
              <a:t>Aggregate Functions </a:t>
            </a:r>
            <a:endParaRPr>
              <a:solidFill>
                <a:srgbClr val="741B47"/>
              </a:solidFill>
              <a:latin typeface="Arial"/>
              <a:ea typeface="Arial"/>
              <a:cs typeface="Arial"/>
              <a:sym typeface="Arial"/>
            </a:endParaRPr>
          </a:p>
          <a:p>
            <a:pPr indent="0" lvl="0" marL="0" rtl="0" algn="ctr">
              <a:lnSpc>
                <a:spcPct val="90000"/>
              </a:lnSpc>
              <a:spcBef>
                <a:spcPts val="0"/>
              </a:spcBef>
              <a:spcAft>
                <a:spcPts val="0"/>
              </a:spcAft>
              <a:buSzPts val="4800"/>
              <a:buNone/>
            </a:pPr>
            <a:r>
              <a:t/>
            </a:r>
            <a:endParaRPr>
              <a:solidFill>
                <a:srgbClr val="741B47"/>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04" name="Google Shape;804;p104"/>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2400">
                <a:solidFill>
                  <a:srgbClr val="741B47"/>
                </a:solidFill>
                <a:latin typeface="Raleway Medium"/>
                <a:ea typeface="Raleway Medium"/>
                <a:cs typeface="Raleway Medium"/>
                <a:sym typeface="Raleway Medium"/>
              </a:rPr>
            </a:br>
            <a:r>
              <a:rPr lang="tr-TR" sz="2400">
                <a:solidFill>
                  <a:srgbClr val="741B47"/>
                </a:solidFill>
                <a:latin typeface="Raleway Medium"/>
                <a:ea typeface="Raleway Medium"/>
                <a:cs typeface="Raleway Medium"/>
                <a:sym typeface="Raleway Medium"/>
              </a:rPr>
              <a:t>What is an aggregate function?</a:t>
            </a:r>
            <a:endParaRPr sz="4000">
              <a:solidFill>
                <a:srgbClr val="419DD3"/>
              </a:solidFill>
              <a:latin typeface="Raleway Medium"/>
              <a:ea typeface="Raleway Medium"/>
              <a:cs typeface="Raleway Medium"/>
              <a:sym typeface="Raleway Medium"/>
            </a:endParaRPr>
          </a:p>
        </p:txBody>
      </p:sp>
      <p:pic>
        <p:nvPicPr>
          <p:cNvPr id="805" name="Google Shape;805;p104"/>
          <p:cNvPicPr preferRelativeResize="0"/>
          <p:nvPr/>
        </p:nvPicPr>
        <p:blipFill rotWithShape="1">
          <a:blip r:embed="rId3">
            <a:alphaModFix/>
          </a:blip>
          <a:srcRect b="0" l="0" r="0" t="0"/>
          <a:stretch/>
        </p:blipFill>
        <p:spPr>
          <a:xfrm>
            <a:off x="152400" y="1079770"/>
            <a:ext cx="8496625" cy="2487517"/>
          </a:xfrm>
          <a:prstGeom prst="rect">
            <a:avLst/>
          </a:prstGeom>
          <a:noFill/>
          <a:ln>
            <a:noFill/>
          </a:ln>
        </p:spPr>
      </p:pic>
      <p:sp>
        <p:nvSpPr>
          <p:cNvPr id="806" name="Google Shape;806;p104"/>
          <p:cNvSpPr txBox="1"/>
          <p:nvPr/>
        </p:nvSpPr>
        <p:spPr>
          <a:xfrm>
            <a:off x="175375" y="3753775"/>
            <a:ext cx="8739900" cy="8547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tr-TR" sz="2300" u="none" cap="none" strike="noStrike">
                <a:solidFill>
                  <a:srgbClr val="000000"/>
                </a:solidFill>
                <a:latin typeface="Raleway"/>
                <a:ea typeface="Raleway"/>
                <a:cs typeface="Raleway"/>
                <a:sym typeface="Raleway"/>
              </a:rPr>
              <a:t>Aggregate functions are functions that take a collection of values as input and </a:t>
            </a:r>
            <a:r>
              <a:rPr b="0" i="0" lang="tr-TR" sz="2300" u="none" cap="none" strike="noStrike">
                <a:solidFill>
                  <a:srgbClr val="FF0000"/>
                </a:solidFill>
                <a:latin typeface="Raleway"/>
                <a:ea typeface="Raleway"/>
                <a:cs typeface="Raleway"/>
                <a:sym typeface="Raleway"/>
              </a:rPr>
              <a:t>return a single value</a:t>
            </a:r>
            <a:endParaRPr b="0" i="0" sz="2300" u="none" cap="none" strike="noStrike">
              <a:solidFill>
                <a:srgbClr val="FF0000"/>
              </a:solidFill>
              <a:latin typeface="Raleway"/>
              <a:ea typeface="Raleway"/>
              <a:cs typeface="Raleway"/>
              <a:sym typeface="Raleway"/>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812" name="Google Shape;812;p105"/>
          <p:cNvPicPr preferRelativeResize="0"/>
          <p:nvPr/>
        </p:nvPicPr>
        <p:blipFill rotWithShape="1">
          <a:blip r:embed="rId3">
            <a:alphaModFix/>
          </a:blip>
          <a:srcRect b="0" l="0" r="0" t="0"/>
          <a:stretch/>
        </p:blipFill>
        <p:spPr>
          <a:xfrm>
            <a:off x="304533" y="1177047"/>
            <a:ext cx="4724667" cy="3138691"/>
          </a:xfrm>
          <a:prstGeom prst="rect">
            <a:avLst/>
          </a:prstGeom>
          <a:noFill/>
          <a:ln>
            <a:noFill/>
          </a:ln>
        </p:spPr>
      </p:pic>
      <p:sp>
        <p:nvSpPr>
          <p:cNvPr id="813" name="Google Shape;813;p105"/>
          <p:cNvSpPr txBox="1"/>
          <p:nvPr/>
        </p:nvSpPr>
        <p:spPr>
          <a:xfrm>
            <a:off x="5640650" y="1084300"/>
            <a:ext cx="3465300" cy="420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50"/>
              <a:buFont typeface="Arial"/>
              <a:buNone/>
            </a:pPr>
            <a:r>
              <a:rPr b="1" i="0" lang="tr-TR" sz="1450" u="none" cap="none" strike="noStrike">
                <a:solidFill>
                  <a:srgbClr val="373A3C"/>
                </a:solidFill>
                <a:highlight>
                  <a:schemeClr val="lt1"/>
                </a:highlight>
                <a:latin typeface="Arial"/>
                <a:ea typeface="Arial"/>
                <a:cs typeface="Arial"/>
                <a:sym typeface="Arial"/>
              </a:rPr>
              <a:t>SUM and AVG → numeric values</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rPr b="1" i="0" lang="tr-TR" sz="1450" u="none" cap="none" strike="noStrike">
                <a:solidFill>
                  <a:srgbClr val="373A3C"/>
                </a:solidFill>
                <a:highlight>
                  <a:schemeClr val="lt1"/>
                </a:highlight>
                <a:latin typeface="Arial"/>
                <a:ea typeface="Arial"/>
                <a:cs typeface="Arial"/>
                <a:sym typeface="Arial"/>
              </a:rPr>
              <a:t>MIN, MAX, COUNT → numeric &amp; non-numeric (strings, date, etc.)</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rPr b="1" i="0" lang="tr-TR" sz="1450" u="none" cap="none" strike="noStrike">
                <a:solidFill>
                  <a:srgbClr val="373A3C"/>
                </a:solidFill>
                <a:highlight>
                  <a:schemeClr val="lt1"/>
                </a:highlight>
                <a:latin typeface="Arial"/>
                <a:ea typeface="Arial"/>
                <a:cs typeface="Arial"/>
                <a:sym typeface="Arial"/>
              </a:rPr>
              <a:t>We will learn GROUP BY clause and HAVING clause later.</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rPr b="1" i="0" lang="tr-TR" sz="1450" u="none" cap="none" strike="noStrike">
                <a:solidFill>
                  <a:srgbClr val="373A3C"/>
                </a:solidFill>
                <a:highlight>
                  <a:schemeClr val="lt1"/>
                </a:highlight>
                <a:latin typeface="Arial"/>
                <a:ea typeface="Arial"/>
                <a:cs typeface="Arial"/>
                <a:sym typeface="Arial"/>
              </a:rPr>
              <a:t>What is NULL?</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450"/>
              <a:buFont typeface="Arial"/>
              <a:buNone/>
            </a:pPr>
            <a:r>
              <a:t/>
            </a:r>
            <a:endParaRPr b="1" i="0" sz="1450" u="none" cap="none" strike="noStrike">
              <a:solidFill>
                <a:srgbClr val="373A3C"/>
              </a:solidFill>
              <a:highlight>
                <a:schemeClr val="lt1"/>
              </a:highlight>
              <a:latin typeface="Arial"/>
              <a:ea typeface="Arial"/>
              <a:cs typeface="Arial"/>
              <a:sym typeface="Arial"/>
            </a:endParaRPr>
          </a:p>
          <a:p>
            <a:pPr indent="0" lvl="0" marL="0" marR="0" rtl="0" algn="l">
              <a:lnSpc>
                <a:spcPct val="115000"/>
              </a:lnSpc>
              <a:spcBef>
                <a:spcPts val="1200"/>
              </a:spcBef>
              <a:spcAft>
                <a:spcPts val="1200"/>
              </a:spcAft>
              <a:buClr>
                <a:srgbClr val="000000"/>
              </a:buClr>
              <a:buSzPts val="1450"/>
              <a:buFont typeface="Arial"/>
              <a:buNone/>
            </a:pPr>
            <a:r>
              <a:t/>
            </a:r>
            <a:endParaRPr b="1" i="0" sz="1450" u="none" cap="none" strike="noStrike">
              <a:solidFill>
                <a:srgbClr val="373A3C"/>
              </a:solidFill>
              <a:highlight>
                <a:schemeClr val="lt1"/>
              </a:highlight>
              <a:latin typeface="Arial"/>
              <a:ea typeface="Arial"/>
              <a:cs typeface="Arial"/>
              <a:sym typeface="Arial"/>
            </a:endParaRPr>
          </a:p>
        </p:txBody>
      </p:sp>
      <p:sp>
        <p:nvSpPr>
          <p:cNvPr id="814" name="Google Shape;814;p105"/>
          <p:cNvSpPr txBox="1"/>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4000" u="none" cap="none" strike="noStrike">
                <a:solidFill>
                  <a:srgbClr val="741B47"/>
                </a:solidFill>
                <a:latin typeface="Raleway Medium"/>
                <a:ea typeface="Raleway Medium"/>
                <a:cs typeface="Raleway Medium"/>
                <a:sym typeface="Raleway Medium"/>
              </a:rPr>
              <a:t>SQL</a:t>
            </a:r>
            <a:br>
              <a:rPr b="0" i="0" lang="tr-TR" sz="2400" u="none" cap="none" strike="noStrike">
                <a:solidFill>
                  <a:srgbClr val="741B47"/>
                </a:solidFill>
                <a:latin typeface="Raleway Medium"/>
                <a:ea typeface="Raleway Medium"/>
                <a:cs typeface="Raleway Medium"/>
                <a:sym typeface="Raleway Medium"/>
              </a:rPr>
            </a:br>
            <a:r>
              <a:rPr b="0" i="0" lang="tr-TR" sz="2400" u="none" cap="none" strike="noStrike">
                <a:solidFill>
                  <a:srgbClr val="741B47"/>
                </a:solidFill>
                <a:latin typeface="Raleway Medium"/>
                <a:ea typeface="Raleway Medium"/>
                <a:cs typeface="Raleway Medium"/>
                <a:sym typeface="Raleway Medium"/>
              </a:rPr>
              <a:t>What is an aggregate function?</a:t>
            </a:r>
            <a:endParaRPr b="0" i="0" sz="4000" u="none" cap="none" strike="noStrike">
              <a:solidFill>
                <a:srgbClr val="419DD3"/>
              </a:solidFill>
              <a:latin typeface="Raleway Medium"/>
              <a:ea typeface="Raleway Medium"/>
              <a:cs typeface="Raleway Medium"/>
              <a:sym typeface="Raleway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20" name="Google Shape;820;p106"/>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2400">
                <a:solidFill>
                  <a:srgbClr val="741B47"/>
                </a:solidFill>
                <a:latin typeface="Raleway Medium"/>
                <a:ea typeface="Raleway Medium"/>
                <a:cs typeface="Raleway Medium"/>
                <a:sym typeface="Raleway Medium"/>
              </a:rPr>
            </a:br>
            <a:r>
              <a:rPr lang="tr-TR" sz="2400">
                <a:solidFill>
                  <a:srgbClr val="741B47"/>
                </a:solidFill>
                <a:latin typeface="Raleway Medium"/>
                <a:ea typeface="Raleway Medium"/>
                <a:cs typeface="Raleway Medium"/>
                <a:sym typeface="Raleway Medium"/>
              </a:rPr>
              <a:t>What is NULL?</a:t>
            </a:r>
            <a:endParaRPr sz="4000">
              <a:solidFill>
                <a:srgbClr val="419DD3"/>
              </a:solidFill>
              <a:latin typeface="Raleway Medium"/>
              <a:ea typeface="Raleway Medium"/>
              <a:cs typeface="Raleway Medium"/>
              <a:sym typeface="Raleway Medium"/>
            </a:endParaRPr>
          </a:p>
        </p:txBody>
      </p:sp>
      <p:sp>
        <p:nvSpPr>
          <p:cNvPr id="821" name="Google Shape;821;p106"/>
          <p:cNvSpPr txBox="1"/>
          <p:nvPr/>
        </p:nvSpPr>
        <p:spPr>
          <a:xfrm>
            <a:off x="378923" y="1033200"/>
            <a:ext cx="8502429" cy="1194507"/>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CC4125"/>
                </a:solidFill>
                <a:latin typeface="Courier New"/>
                <a:ea typeface="Courier New"/>
                <a:cs typeface="Courier New"/>
                <a:sym typeface="Courier New"/>
              </a:rPr>
              <a:t>NULL</a:t>
            </a:r>
            <a:r>
              <a:rPr b="0" i="0" lang="tr-TR" sz="2400" u="none" cap="none" strike="noStrike">
                <a:solidFill>
                  <a:srgbClr val="373A3C"/>
                </a:solidFill>
                <a:latin typeface="Arial"/>
                <a:ea typeface="Arial"/>
                <a:cs typeface="Arial"/>
                <a:sym typeface="Arial"/>
              </a:rPr>
              <a:t> means no data and is a special value in SQL. </a:t>
            </a:r>
            <a:endParaRPr b="0" i="0" sz="24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373A3C"/>
                </a:solidFill>
                <a:latin typeface="Arial"/>
                <a:ea typeface="Arial"/>
                <a:cs typeface="Arial"/>
                <a:sym typeface="Arial"/>
              </a:rPr>
              <a:t>It shows us that a piece of information is unknown or missing or not applicable. </a:t>
            </a:r>
            <a:endParaRPr b="0" i="0" sz="2400" u="none" cap="none" strike="noStrike">
              <a:solidFill>
                <a:srgbClr val="000000"/>
              </a:solidFill>
              <a:latin typeface="Barlow Light"/>
              <a:ea typeface="Barlow Light"/>
              <a:cs typeface="Barlow Light"/>
              <a:sym typeface="Barlow Light"/>
            </a:endParaRPr>
          </a:p>
        </p:txBody>
      </p:sp>
      <p:pic>
        <p:nvPicPr>
          <p:cNvPr id="822" name="Google Shape;822;p106"/>
          <p:cNvPicPr preferRelativeResize="0"/>
          <p:nvPr/>
        </p:nvPicPr>
        <p:blipFill rotWithShape="1">
          <a:blip r:embed="rId3">
            <a:alphaModFix/>
          </a:blip>
          <a:srcRect b="0" l="0" r="0" t="0"/>
          <a:stretch/>
        </p:blipFill>
        <p:spPr>
          <a:xfrm>
            <a:off x="1796215" y="2227707"/>
            <a:ext cx="5922932" cy="27419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28" name="Google Shape;828;p107"/>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2400">
                <a:solidFill>
                  <a:srgbClr val="741B47"/>
                </a:solidFill>
                <a:latin typeface="Raleway Medium"/>
                <a:ea typeface="Raleway Medium"/>
                <a:cs typeface="Raleway Medium"/>
                <a:sym typeface="Raleway Medium"/>
              </a:rPr>
            </a:br>
            <a:r>
              <a:rPr lang="tr-TR" sz="2400">
                <a:solidFill>
                  <a:srgbClr val="741B47"/>
                </a:solidFill>
                <a:latin typeface="Raleway Medium"/>
                <a:ea typeface="Raleway Medium"/>
                <a:cs typeface="Raleway Medium"/>
                <a:sym typeface="Raleway Medium"/>
              </a:rPr>
              <a:t>What is NULL?</a:t>
            </a:r>
            <a:endParaRPr sz="4000">
              <a:solidFill>
                <a:srgbClr val="419DD3"/>
              </a:solidFill>
              <a:latin typeface="Raleway Medium"/>
              <a:ea typeface="Raleway Medium"/>
              <a:cs typeface="Raleway Medium"/>
              <a:sym typeface="Raleway Medium"/>
            </a:endParaRPr>
          </a:p>
        </p:txBody>
      </p:sp>
      <p:sp>
        <p:nvSpPr>
          <p:cNvPr id="829" name="Google Shape;829;p107"/>
          <p:cNvSpPr txBox="1"/>
          <p:nvPr/>
        </p:nvSpPr>
        <p:spPr>
          <a:xfrm>
            <a:off x="615450" y="1151710"/>
            <a:ext cx="7913100" cy="1766400"/>
          </a:xfrm>
          <a:prstGeom prst="rect">
            <a:avLst/>
          </a:prstGeom>
          <a:solidFill>
            <a:schemeClr val="accent1"/>
          </a:solid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tr-TR" sz="2400" u="none" cap="none" strike="noStrike">
                <a:solidFill>
                  <a:srgbClr val="000000"/>
                </a:solidFill>
                <a:latin typeface="Arial"/>
                <a:ea typeface="Arial"/>
                <a:cs typeface="Arial"/>
                <a:sym typeface="Arial"/>
              </a:rPr>
              <a:t>NULL value represents the unknown value or missing value or not applicable.</a:t>
            </a:r>
            <a:endParaRPr b="0" i="0" sz="2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000000"/>
              </a:buClr>
              <a:buSzPts val="2400"/>
              <a:buFont typeface="Arial"/>
              <a:buChar char="●"/>
            </a:pPr>
            <a:r>
              <a:rPr b="0" i="0" lang="tr-TR" sz="2400" u="none" cap="none" strike="noStrike">
                <a:solidFill>
                  <a:srgbClr val="000000"/>
                </a:solidFill>
                <a:latin typeface="Arial"/>
                <a:ea typeface="Arial"/>
                <a:cs typeface="Arial"/>
                <a:sym typeface="Arial"/>
              </a:rPr>
              <a:t>NULL is not equal to zero or empty string.</a:t>
            </a:r>
            <a:endParaRPr b="0" i="0" sz="2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000000"/>
              </a:buClr>
              <a:buSzPts val="2400"/>
              <a:buFont typeface="Arial"/>
              <a:buChar char="●"/>
            </a:pPr>
            <a:r>
              <a:rPr b="0" i="0" lang="tr-TR" sz="2400" u="none" cap="none" strike="noStrike">
                <a:solidFill>
                  <a:srgbClr val="000000"/>
                </a:solidFill>
                <a:latin typeface="Arial"/>
                <a:ea typeface="Arial"/>
                <a:cs typeface="Arial"/>
                <a:sym typeface="Arial"/>
              </a:rPr>
              <a:t>NULL is not equal to itself.</a:t>
            </a:r>
            <a:endParaRPr b="0" i="0" sz="2400" u="none" cap="none" strike="noStrike">
              <a:solidFill>
                <a:srgbClr val="000000"/>
              </a:solidFill>
              <a:latin typeface="Courier New"/>
              <a:ea typeface="Courier New"/>
              <a:cs typeface="Courier New"/>
              <a:sym typeface="Courier New"/>
            </a:endParaRPr>
          </a:p>
        </p:txBody>
      </p:sp>
      <p:pic>
        <p:nvPicPr>
          <p:cNvPr id="830" name="Google Shape;830;p107"/>
          <p:cNvPicPr preferRelativeResize="0"/>
          <p:nvPr/>
        </p:nvPicPr>
        <p:blipFill rotWithShape="1">
          <a:blip r:embed="rId3">
            <a:alphaModFix/>
          </a:blip>
          <a:srcRect b="0" l="0" r="0" t="0"/>
          <a:stretch/>
        </p:blipFill>
        <p:spPr>
          <a:xfrm>
            <a:off x="11250" y="1229322"/>
            <a:ext cx="604200" cy="16111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8"/>
          <p:cNvSpPr txBox="1"/>
          <p:nvPr>
            <p:ph type="ctrTitle"/>
          </p:nvPr>
        </p:nvSpPr>
        <p:spPr>
          <a:xfrm>
            <a:off x="946150" y="2019300"/>
            <a:ext cx="77445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3600">
              <a:solidFill>
                <a:srgbClr val="741B47"/>
              </a:solidFill>
              <a:latin typeface="Raleway Medium"/>
              <a:ea typeface="Raleway Medium"/>
              <a:cs typeface="Raleway Medium"/>
              <a:sym typeface="Raleway Medium"/>
            </a:endParaRPr>
          </a:p>
        </p:txBody>
      </p:sp>
      <p:sp>
        <p:nvSpPr>
          <p:cNvPr id="836" name="Google Shape;836;p10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42" name="Google Shape;842;p109"/>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SQL</a:t>
            </a:r>
            <a:br>
              <a:rPr lang="tr-TR" sz="2400">
                <a:solidFill>
                  <a:srgbClr val="741B47"/>
                </a:solidFill>
                <a:latin typeface="Raleway Medium"/>
                <a:ea typeface="Raleway Medium"/>
                <a:cs typeface="Raleway Medium"/>
                <a:sym typeface="Raleway Medium"/>
              </a:rPr>
            </a:br>
            <a:r>
              <a:rPr lang="tr-TR" sz="2400">
                <a:solidFill>
                  <a:srgbClr val="741B47"/>
                </a:solidFill>
                <a:latin typeface="Raleway Medium"/>
                <a:ea typeface="Raleway Medium"/>
                <a:cs typeface="Raleway Medium"/>
                <a:sym typeface="Raleway Medium"/>
              </a:rPr>
              <a:t>COUNT Function</a:t>
            </a:r>
            <a:endParaRPr sz="2400">
              <a:solidFill>
                <a:srgbClr val="419DD3"/>
              </a:solidFill>
              <a:latin typeface="Raleway Medium"/>
              <a:ea typeface="Raleway Medium"/>
              <a:cs typeface="Raleway Medium"/>
              <a:sym typeface="Raleway Medium"/>
            </a:endParaRPr>
          </a:p>
        </p:txBody>
      </p:sp>
      <p:sp>
        <p:nvSpPr>
          <p:cNvPr id="843" name="Google Shape;843;p109"/>
          <p:cNvSpPr txBox="1"/>
          <p:nvPr/>
        </p:nvSpPr>
        <p:spPr>
          <a:xfrm>
            <a:off x="274050" y="1177217"/>
            <a:ext cx="8595900" cy="10095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2600" u="none" cap="none" strike="noStrike">
                <a:solidFill>
                  <a:srgbClr val="000000"/>
                </a:solidFill>
                <a:latin typeface="Raleway"/>
                <a:ea typeface="Raleway"/>
                <a:cs typeface="Raleway"/>
                <a:sym typeface="Raleway"/>
              </a:rPr>
              <a:t>We use</a:t>
            </a:r>
            <a:r>
              <a:rPr b="0" i="0" lang="tr-TR" sz="2600" u="none" cap="none" strike="noStrike">
                <a:solidFill>
                  <a:srgbClr val="373A3C"/>
                </a:solidFill>
                <a:latin typeface="Raleway"/>
                <a:ea typeface="Raleway"/>
                <a:cs typeface="Raleway"/>
                <a:sym typeface="Raleway"/>
              </a:rPr>
              <a:t> </a:t>
            </a:r>
            <a:r>
              <a:rPr b="0" i="0" lang="tr-TR" sz="2600" u="none" cap="none" strike="noStrike">
                <a:solidFill>
                  <a:srgbClr val="FF0000"/>
                </a:solidFill>
                <a:latin typeface="Raleway"/>
                <a:ea typeface="Raleway"/>
                <a:cs typeface="Raleway"/>
                <a:sym typeface="Raleway"/>
              </a:rPr>
              <a:t>COUNT</a:t>
            </a:r>
            <a:r>
              <a:rPr b="0" i="0" lang="tr-TR" sz="2600" u="none" cap="none" strike="noStrike">
                <a:solidFill>
                  <a:srgbClr val="373A3C"/>
                </a:solidFill>
                <a:latin typeface="Raleway"/>
                <a:ea typeface="Raleway"/>
                <a:cs typeface="Raleway"/>
                <a:sym typeface="Raleway"/>
              </a:rPr>
              <a:t> </a:t>
            </a:r>
            <a:r>
              <a:rPr b="0" i="0" lang="tr-TR" sz="2600" u="none" cap="none" strike="noStrike">
                <a:solidFill>
                  <a:srgbClr val="000000"/>
                </a:solidFill>
                <a:latin typeface="Raleway"/>
                <a:ea typeface="Raleway"/>
                <a:cs typeface="Raleway"/>
                <a:sym typeface="Raleway"/>
              </a:rPr>
              <a:t>function to count the numbers of records (a.k.a row) in a table.</a:t>
            </a:r>
            <a:endParaRPr b="0" i="0" sz="2600" u="none" cap="none" strike="noStrike">
              <a:solidFill>
                <a:srgbClr val="000000"/>
              </a:solidFill>
              <a:latin typeface="Raleway Light"/>
              <a:ea typeface="Raleway Light"/>
              <a:cs typeface="Raleway Light"/>
              <a:sym typeface="Raleway Light"/>
            </a:endParaRPr>
          </a:p>
        </p:txBody>
      </p:sp>
      <p:sp>
        <p:nvSpPr>
          <p:cNvPr id="844" name="Google Shape;844;p109"/>
          <p:cNvSpPr txBox="1"/>
          <p:nvPr/>
        </p:nvSpPr>
        <p:spPr>
          <a:xfrm>
            <a:off x="1946314" y="3206987"/>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COUNT </a:t>
            </a:r>
            <a:r>
              <a:rPr b="0" i="0" lang="tr-TR" sz="2000" u="none" cap="none" strike="noStrike">
                <a:solidFill>
                  <a:srgbClr val="202122"/>
                </a:solidFill>
                <a:latin typeface="Arial"/>
                <a:ea typeface="Arial"/>
                <a:cs typeface="Arial"/>
                <a:sym typeface="Arial"/>
              </a:rPr>
              <a:t>(column_name)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50" name="Google Shape;850;p110"/>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51" name="Google Shape;851;p110"/>
          <p:cNvSpPr txBox="1"/>
          <p:nvPr/>
        </p:nvSpPr>
        <p:spPr>
          <a:xfrm>
            <a:off x="2245575" y="621450"/>
            <a:ext cx="55629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Barlow"/>
                <a:ea typeface="Barlow"/>
                <a:cs typeface="Barlow"/>
                <a:sym typeface="Barlow"/>
              </a:rPr>
              <a:t>How many employees does the company have?</a:t>
            </a:r>
            <a:endParaRPr b="1" i="0" sz="1800" u="none" cap="none" strike="noStrike">
              <a:solidFill>
                <a:srgbClr val="000000"/>
              </a:solidFill>
              <a:latin typeface="Barlow"/>
              <a:ea typeface="Barlow"/>
              <a:cs typeface="Barlow"/>
              <a:sym typeface="Barlow"/>
            </a:endParaRPr>
          </a:p>
        </p:txBody>
      </p:sp>
      <p:pic>
        <p:nvPicPr>
          <p:cNvPr id="852" name="Google Shape;852;p110"/>
          <p:cNvPicPr preferRelativeResize="0"/>
          <p:nvPr/>
        </p:nvPicPr>
        <p:blipFill rotWithShape="1">
          <a:blip r:embed="rId3">
            <a:alphaModFix/>
          </a:blip>
          <a:srcRect b="0" l="0" r="0" t="0"/>
          <a:stretch/>
        </p:blipFill>
        <p:spPr>
          <a:xfrm>
            <a:off x="4819008" y="3088364"/>
            <a:ext cx="1306791" cy="898420"/>
          </a:xfrm>
          <a:prstGeom prst="rect">
            <a:avLst/>
          </a:prstGeom>
          <a:noFill/>
          <a:ln>
            <a:noFill/>
          </a:ln>
        </p:spPr>
      </p:pic>
      <p:sp>
        <p:nvSpPr>
          <p:cNvPr id="853" name="Google Shape;853;p110"/>
          <p:cNvSpPr txBox="1"/>
          <p:nvPr/>
        </p:nvSpPr>
        <p:spPr>
          <a:xfrm>
            <a:off x="4335946" y="1247850"/>
            <a:ext cx="5251371" cy="6264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COUNT </a:t>
            </a:r>
            <a:r>
              <a:rPr b="0" i="0" lang="tr-TR" sz="2000" u="none" cap="none" strike="noStrike">
                <a:solidFill>
                  <a:srgbClr val="202122"/>
                </a:solidFill>
                <a:latin typeface="Arial"/>
                <a:ea typeface="Arial"/>
                <a:cs typeface="Arial"/>
                <a:sym typeface="Arial"/>
              </a:rPr>
              <a:t>(*)</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employees</a:t>
            </a:r>
            <a:r>
              <a:rPr b="0" i="0" lang="tr-TR" sz="2000" u="none" cap="none" strike="noStrike">
                <a:solidFill>
                  <a:srgbClr val="202122"/>
                </a:solidFill>
                <a:latin typeface="Arial"/>
                <a:ea typeface="Arial"/>
                <a:cs typeface="Arial"/>
                <a:sym typeface="Arial"/>
              </a:rPr>
              <a:t>;</a:t>
            </a:r>
            <a:endParaRPr/>
          </a:p>
        </p:txBody>
      </p:sp>
      <p:pic>
        <p:nvPicPr>
          <p:cNvPr id="854" name="Google Shape;854;p110"/>
          <p:cNvPicPr preferRelativeResize="0"/>
          <p:nvPr/>
        </p:nvPicPr>
        <p:blipFill rotWithShape="1">
          <a:blip r:embed="rId4">
            <a:alphaModFix/>
          </a:blip>
          <a:srcRect b="0" l="0" r="0" t="0"/>
          <a:stretch/>
        </p:blipFill>
        <p:spPr>
          <a:xfrm>
            <a:off x="235930" y="1685480"/>
            <a:ext cx="4019290" cy="17725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73" name="Google Shape;173;p30"/>
          <p:cNvSpPr txBox="1"/>
          <p:nvPr>
            <p:ph type="title"/>
          </p:nvPr>
        </p:nvSpPr>
        <p:spPr>
          <a:xfrm>
            <a:off x="431800" y="173800"/>
            <a:ext cx="7401300" cy="626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4800"/>
              <a:buNone/>
            </a:pPr>
            <a:r>
              <a:rPr lang="tr-TR" sz="2800">
                <a:solidFill>
                  <a:srgbClr val="741B47"/>
                </a:solidFill>
                <a:latin typeface="Raleway"/>
                <a:ea typeface="Raleway"/>
                <a:cs typeface="Raleway"/>
                <a:sym typeface="Raleway"/>
              </a:rPr>
              <a:t>Database Management System</a:t>
            </a:r>
            <a:endParaRPr sz="2800">
              <a:solidFill>
                <a:srgbClr val="741B47"/>
              </a:solidFill>
              <a:latin typeface="Raleway"/>
              <a:ea typeface="Raleway"/>
              <a:cs typeface="Raleway"/>
              <a:sym typeface="Raleway"/>
            </a:endParaRPr>
          </a:p>
          <a:p>
            <a:pPr indent="0" lvl="0" marL="0" rtl="0" algn="l">
              <a:lnSpc>
                <a:spcPct val="110000"/>
              </a:lnSpc>
              <a:spcBef>
                <a:spcPts val="0"/>
              </a:spcBef>
              <a:spcAft>
                <a:spcPts val="0"/>
              </a:spcAft>
              <a:buSzPts val="4800"/>
              <a:buNone/>
            </a:pPr>
            <a:r>
              <a:t/>
            </a:r>
            <a:endParaRPr sz="3600">
              <a:solidFill>
                <a:srgbClr val="3A3F50"/>
              </a:solidFill>
              <a:latin typeface="Raleway"/>
              <a:ea typeface="Raleway"/>
              <a:cs typeface="Raleway"/>
              <a:sym typeface="Raleway"/>
            </a:endParaRPr>
          </a:p>
        </p:txBody>
      </p:sp>
      <p:pic>
        <p:nvPicPr>
          <p:cNvPr id="174" name="Google Shape;174;p30"/>
          <p:cNvPicPr preferRelativeResize="0"/>
          <p:nvPr/>
        </p:nvPicPr>
        <p:blipFill rotWithShape="1">
          <a:blip r:embed="rId3">
            <a:alphaModFix/>
          </a:blip>
          <a:srcRect b="0" l="0" r="0" t="0"/>
          <a:stretch/>
        </p:blipFill>
        <p:spPr>
          <a:xfrm>
            <a:off x="94763" y="800200"/>
            <a:ext cx="3160824" cy="3160826"/>
          </a:xfrm>
          <a:prstGeom prst="rect">
            <a:avLst/>
          </a:prstGeom>
          <a:noFill/>
          <a:ln>
            <a:noFill/>
          </a:ln>
        </p:spPr>
      </p:pic>
      <p:pic>
        <p:nvPicPr>
          <p:cNvPr id="175" name="Google Shape;175;p30"/>
          <p:cNvPicPr preferRelativeResize="0"/>
          <p:nvPr/>
        </p:nvPicPr>
        <p:blipFill rotWithShape="1">
          <a:blip r:embed="rId4">
            <a:alphaModFix/>
          </a:blip>
          <a:srcRect b="0" l="0" r="0" t="0"/>
          <a:stretch/>
        </p:blipFill>
        <p:spPr>
          <a:xfrm>
            <a:off x="5448075" y="550875"/>
            <a:ext cx="2162500" cy="2306650"/>
          </a:xfrm>
          <a:prstGeom prst="rect">
            <a:avLst/>
          </a:prstGeom>
          <a:noFill/>
          <a:ln cap="flat" cmpd="sng" w="9525">
            <a:solidFill>
              <a:schemeClr val="dk2"/>
            </a:solidFill>
            <a:prstDash val="solid"/>
            <a:round/>
            <a:headEnd len="sm" w="sm" type="none"/>
            <a:tailEnd len="sm" w="sm" type="none"/>
          </a:ln>
        </p:spPr>
      </p:pic>
      <p:pic>
        <p:nvPicPr>
          <p:cNvPr id="176" name="Google Shape;176;p30"/>
          <p:cNvPicPr preferRelativeResize="0"/>
          <p:nvPr/>
        </p:nvPicPr>
        <p:blipFill rotWithShape="1">
          <a:blip r:embed="rId5">
            <a:alphaModFix/>
          </a:blip>
          <a:srcRect b="0" l="0" r="0" t="0"/>
          <a:stretch/>
        </p:blipFill>
        <p:spPr>
          <a:xfrm>
            <a:off x="4563622" y="2922747"/>
            <a:ext cx="3696950" cy="2109325"/>
          </a:xfrm>
          <a:prstGeom prst="rect">
            <a:avLst/>
          </a:prstGeom>
          <a:noFill/>
          <a:ln cap="flat" cmpd="sng" w="9525">
            <a:solidFill>
              <a:srgbClr val="E5E5E5"/>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60" name="Google Shape;860;p111"/>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61" name="Google Shape;861;p111"/>
          <p:cNvSpPr txBox="1"/>
          <p:nvPr/>
        </p:nvSpPr>
        <p:spPr>
          <a:xfrm>
            <a:off x="315200" y="1010575"/>
            <a:ext cx="7828500" cy="13905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2400" u="none" cap="none" strike="noStrike">
                <a:solidFill>
                  <a:srgbClr val="000000"/>
                </a:solidFill>
                <a:latin typeface="Arial"/>
                <a:ea typeface="Arial"/>
                <a:cs typeface="Arial"/>
                <a:sym typeface="Arial"/>
              </a:rPr>
              <a:t>There is another special character returning the number of rows in a table. That is </a:t>
            </a:r>
            <a:r>
              <a:rPr b="0" i="0" lang="tr-TR" sz="2400" u="none" cap="none" strike="noStrike">
                <a:solidFill>
                  <a:srgbClr val="000000"/>
                </a:solidFill>
                <a:latin typeface="Courier New"/>
                <a:ea typeface="Courier New"/>
                <a:cs typeface="Courier New"/>
                <a:sym typeface="Courier New"/>
              </a:rPr>
              <a:t>*</a:t>
            </a:r>
            <a:r>
              <a:rPr b="0" i="0" lang="tr-TR" sz="2400" u="none" cap="none" strike="noStrike">
                <a:solidFill>
                  <a:srgbClr val="000000"/>
                </a:solidFill>
                <a:latin typeface="Arial"/>
                <a:ea typeface="Arial"/>
                <a:cs typeface="Arial"/>
                <a:sym typeface="Arial"/>
              </a:rPr>
              <a:t> character.  Use it inside the COUNT function as </a:t>
            </a:r>
            <a:r>
              <a:rPr b="1" i="0" lang="tr-TR" sz="2400" u="none" cap="none" strike="noStrike">
                <a:solidFill>
                  <a:srgbClr val="FF0000"/>
                </a:solidFill>
                <a:latin typeface="Courier New"/>
                <a:ea typeface="Courier New"/>
                <a:cs typeface="Courier New"/>
                <a:sym typeface="Courier New"/>
              </a:rPr>
              <a:t>COUNT(*)</a:t>
            </a:r>
            <a:r>
              <a:rPr b="0" i="0" lang="tr-TR" sz="2400" u="none" cap="none" strike="noStrike">
                <a:solidFill>
                  <a:srgbClr val="373A3C"/>
                </a:solidFill>
                <a:latin typeface="Arial"/>
                <a:ea typeface="Arial"/>
                <a:cs typeface="Arial"/>
                <a:sym typeface="Arial"/>
              </a:rPr>
              <a:t>. </a:t>
            </a:r>
            <a:endParaRPr b="0" i="0" sz="2400" u="none" cap="none" strike="noStrike">
              <a:solidFill>
                <a:srgbClr val="000000"/>
              </a:solidFill>
              <a:latin typeface="Raleway Light"/>
              <a:ea typeface="Raleway Light"/>
              <a:cs typeface="Raleway Light"/>
              <a:sym typeface="Raleway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67" name="Google Shape;867;p112"/>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Function</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68" name="Google Shape;868;p112"/>
          <p:cNvSpPr txBox="1"/>
          <p:nvPr/>
        </p:nvSpPr>
        <p:spPr>
          <a:xfrm>
            <a:off x="1154125" y="1404888"/>
            <a:ext cx="7494900" cy="17547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TR" sz="2400" u="none" cap="none" strike="noStrike">
                <a:solidFill>
                  <a:srgbClr val="000000"/>
                </a:solidFill>
                <a:latin typeface="Arial"/>
                <a:ea typeface="Arial"/>
                <a:cs typeface="Arial"/>
                <a:sym typeface="Arial"/>
              </a:rPr>
              <a:t>An important point for </a:t>
            </a:r>
            <a:r>
              <a:rPr b="1" i="0" lang="tr-TR" sz="2400" u="none" cap="none" strike="noStrike">
                <a:solidFill>
                  <a:srgbClr val="CC4125"/>
                </a:solidFill>
                <a:latin typeface="Raleway"/>
                <a:ea typeface="Raleway"/>
                <a:cs typeface="Raleway"/>
                <a:sym typeface="Raleway"/>
              </a:rPr>
              <a:t>COUNT(*)</a:t>
            </a:r>
            <a:r>
              <a:rPr b="0" i="0" lang="tr-TR" sz="2400" u="none" cap="none" strike="noStrike">
                <a:solidFill>
                  <a:srgbClr val="373A3C"/>
                </a:solidFill>
                <a:latin typeface="Arial"/>
                <a:ea typeface="Arial"/>
                <a:cs typeface="Arial"/>
                <a:sym typeface="Arial"/>
              </a:rPr>
              <a:t> </a:t>
            </a:r>
            <a:r>
              <a:rPr b="0" i="0" lang="tr-TR" sz="2400" u="none" cap="none" strike="noStrike">
                <a:solidFill>
                  <a:srgbClr val="000000"/>
                </a:solidFill>
                <a:latin typeface="Arial"/>
                <a:ea typeface="Arial"/>
                <a:cs typeface="Arial"/>
                <a:sym typeface="Arial"/>
              </a:rPr>
              <a:t>function is that the result table includes </a:t>
            </a:r>
            <a:r>
              <a:rPr b="1" i="0" lang="tr-TR" sz="2400" u="none" cap="none" strike="noStrike">
                <a:solidFill>
                  <a:srgbClr val="CC4125"/>
                </a:solidFill>
                <a:latin typeface="Raleway"/>
                <a:ea typeface="Raleway"/>
                <a:cs typeface="Raleway"/>
                <a:sym typeface="Raleway"/>
              </a:rPr>
              <a:t>NULL</a:t>
            </a:r>
            <a:r>
              <a:rPr b="0" i="0" lang="tr-TR" sz="2400" u="none" cap="none" strike="noStrike">
                <a:solidFill>
                  <a:srgbClr val="373A3C"/>
                </a:solidFill>
                <a:latin typeface="Arial"/>
                <a:ea typeface="Arial"/>
                <a:cs typeface="Arial"/>
                <a:sym typeface="Arial"/>
              </a:rPr>
              <a:t>. </a:t>
            </a:r>
            <a:r>
              <a:rPr b="0" i="0" lang="tr-TR" sz="2400" u="none" cap="none" strike="noStrike">
                <a:solidFill>
                  <a:srgbClr val="000000"/>
                </a:solidFill>
                <a:latin typeface="Arial"/>
                <a:ea typeface="Arial"/>
                <a:cs typeface="Arial"/>
                <a:sym typeface="Arial"/>
              </a:rPr>
              <a:t>If you want the number of non-null values, use the syntax: </a:t>
            </a:r>
            <a:r>
              <a:rPr b="1" i="0" lang="tr-TR" sz="2400" u="none" cap="none" strike="noStrike">
                <a:solidFill>
                  <a:srgbClr val="CC4125"/>
                </a:solidFill>
                <a:latin typeface="Raleway"/>
                <a:ea typeface="Raleway"/>
                <a:cs typeface="Raleway"/>
                <a:sym typeface="Raleway"/>
              </a:rPr>
              <a:t>COUNT(column_name)</a:t>
            </a:r>
            <a:r>
              <a:rPr b="1" i="0" lang="tr-TR" sz="2400" u="none" cap="none" strike="noStrike">
                <a:solidFill>
                  <a:srgbClr val="373A3C"/>
                </a:solidFill>
                <a:latin typeface="Raleway"/>
                <a:ea typeface="Raleway"/>
                <a:cs typeface="Raleway"/>
                <a:sym typeface="Raleway"/>
              </a:rPr>
              <a:t>.</a:t>
            </a:r>
            <a:endParaRPr b="1" i="0" sz="2400" u="none" cap="none" strike="noStrike">
              <a:solidFill>
                <a:srgbClr val="000000"/>
              </a:solidFill>
              <a:latin typeface="Raleway"/>
              <a:ea typeface="Raleway"/>
              <a:cs typeface="Raleway"/>
              <a:sym typeface="Raleway"/>
            </a:endParaRPr>
          </a:p>
        </p:txBody>
      </p:sp>
      <p:pic>
        <p:nvPicPr>
          <p:cNvPr id="869" name="Google Shape;869;p112"/>
          <p:cNvPicPr preferRelativeResize="0"/>
          <p:nvPr/>
        </p:nvPicPr>
        <p:blipFill rotWithShape="1">
          <a:blip r:embed="rId3">
            <a:alphaModFix/>
          </a:blip>
          <a:srcRect b="0" l="0" r="0" t="0"/>
          <a:stretch/>
        </p:blipFill>
        <p:spPr>
          <a:xfrm>
            <a:off x="295225" y="1476650"/>
            <a:ext cx="604200" cy="16111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75" name="Google Shape;875;p113"/>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AS (Alias) Keyword</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76" name="Google Shape;876;p113"/>
          <p:cNvSpPr txBox="1"/>
          <p:nvPr/>
        </p:nvSpPr>
        <p:spPr>
          <a:xfrm>
            <a:off x="378925" y="800200"/>
            <a:ext cx="8194800" cy="32319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000000"/>
                </a:solidFill>
                <a:latin typeface="Arial"/>
                <a:ea typeface="Arial"/>
                <a:cs typeface="Arial"/>
                <a:sym typeface="Arial"/>
              </a:rPr>
              <a:t>We can customize the column name or table name using</a:t>
            </a:r>
            <a:r>
              <a:rPr b="0" i="0" lang="tr-TR" sz="2400" u="none" cap="none" strike="noStrike">
                <a:solidFill>
                  <a:srgbClr val="373A3C"/>
                </a:solidFill>
                <a:latin typeface="Arial"/>
                <a:ea typeface="Arial"/>
                <a:cs typeface="Arial"/>
                <a:sym typeface="Arial"/>
              </a:rPr>
              <a:t> </a:t>
            </a:r>
            <a:r>
              <a:rPr b="1" i="0" lang="tr-TR" sz="2400" u="none" cap="none" strike="noStrike">
                <a:solidFill>
                  <a:srgbClr val="CC4125"/>
                </a:solidFill>
                <a:latin typeface="Raleway"/>
                <a:ea typeface="Raleway"/>
                <a:cs typeface="Raleway"/>
                <a:sym typeface="Raleway"/>
              </a:rPr>
              <a:t>AS</a:t>
            </a:r>
            <a:r>
              <a:rPr b="0" i="0" lang="tr-TR" sz="2400" u="none" cap="none" strike="noStrike">
                <a:solidFill>
                  <a:srgbClr val="373A3C"/>
                </a:solidFill>
                <a:latin typeface="Arial"/>
                <a:ea typeface="Arial"/>
                <a:cs typeface="Arial"/>
                <a:sym typeface="Arial"/>
              </a:rPr>
              <a:t> </a:t>
            </a:r>
            <a:r>
              <a:rPr b="0" i="0" lang="tr-TR" sz="2400" u="none" cap="none" strike="noStrike">
                <a:solidFill>
                  <a:srgbClr val="000000"/>
                </a:solidFill>
                <a:latin typeface="Arial"/>
                <a:ea typeface="Arial"/>
                <a:cs typeface="Arial"/>
                <a:sym typeface="Arial"/>
              </a:rPr>
              <a:t>keyword. AS is used to rename a column or table with an alias.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000000"/>
                </a:solidFill>
                <a:latin typeface="Arial"/>
                <a:ea typeface="Arial"/>
                <a:cs typeface="Arial"/>
                <a:sym typeface="Arial"/>
              </a:rPr>
              <a:t>This is the syntax for aliasing a column name: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tr-TR" sz="2400" u="none" cap="none" strike="noStrike">
                <a:solidFill>
                  <a:srgbClr val="CC4125"/>
                </a:solidFill>
                <a:latin typeface="Raleway"/>
                <a:ea typeface="Raleway"/>
                <a:cs typeface="Raleway"/>
                <a:sym typeface="Raleway"/>
              </a:rPr>
              <a:t>column_name [AS] alias_name</a:t>
            </a:r>
            <a:endParaRPr b="1" i="0" sz="2400" u="none" cap="none" strike="noStrike">
              <a:solidFill>
                <a:srgbClr val="CC4125"/>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800"/>
              <a:buFont typeface="Arial"/>
              <a:buNone/>
            </a:pPr>
            <a:r>
              <a:rPr b="0" i="0" lang="tr-TR" sz="2400" u="none" cap="none" strike="noStrike">
                <a:solidFill>
                  <a:schemeClr val="dk2"/>
                </a:solidFill>
                <a:latin typeface="Raleway"/>
                <a:ea typeface="Raleway"/>
                <a:cs typeface="Raleway"/>
                <a:sym typeface="Raleway"/>
              </a:rPr>
              <a:t>---------------------------------------------------------</a:t>
            </a:r>
            <a:endParaRPr b="0" i="0" sz="2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000000"/>
                </a:solidFill>
                <a:latin typeface="Arial"/>
                <a:ea typeface="Arial"/>
                <a:cs typeface="Arial"/>
                <a:sym typeface="Arial"/>
              </a:rPr>
              <a:t>This is the syntax for aliasing a table name: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tr-TR" sz="2400" u="none" cap="none" strike="noStrike">
                <a:solidFill>
                  <a:srgbClr val="CC4125"/>
                </a:solidFill>
                <a:latin typeface="Arial"/>
                <a:ea typeface="Arial"/>
                <a:cs typeface="Arial"/>
                <a:sym typeface="Arial"/>
              </a:rPr>
              <a:t>table_name [AS] alias_name</a:t>
            </a:r>
            <a:endParaRPr b="1" i="0" sz="2400" u="none" cap="none" strike="noStrike">
              <a:solidFill>
                <a:srgbClr val="CC4125"/>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82" name="Google Shape;882;p114"/>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AS (Alias) Keyword</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83" name="Google Shape;883;p114"/>
          <p:cNvSpPr txBox="1"/>
          <p:nvPr/>
        </p:nvSpPr>
        <p:spPr>
          <a:xfrm>
            <a:off x="1377450" y="1331613"/>
            <a:ext cx="7167000" cy="12825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tr-TR" sz="2400" u="none" cap="none" strike="noStrike">
                <a:solidFill>
                  <a:srgbClr val="000000"/>
                </a:solidFill>
                <a:latin typeface="Raleway"/>
                <a:ea typeface="Raleway"/>
                <a:cs typeface="Raleway"/>
                <a:sym typeface="Raleway"/>
              </a:rPr>
              <a:t>AS</a:t>
            </a:r>
            <a:r>
              <a:rPr b="0" i="0" lang="tr-TR" sz="2400" u="none" cap="none" strike="noStrike">
                <a:solidFill>
                  <a:srgbClr val="000000"/>
                </a:solidFill>
                <a:latin typeface="Raleway"/>
                <a:ea typeface="Raleway"/>
                <a:cs typeface="Raleway"/>
                <a:sym typeface="Raleway"/>
              </a:rPr>
              <a:t> keyword is optional. Most programmers specify the </a:t>
            </a:r>
            <a:r>
              <a:rPr b="0" i="1" lang="tr-TR" sz="2400" u="none" cap="none" strike="noStrike">
                <a:solidFill>
                  <a:srgbClr val="000000"/>
                </a:solidFill>
                <a:latin typeface="Raleway"/>
                <a:ea typeface="Raleway"/>
                <a:cs typeface="Raleway"/>
                <a:sym typeface="Raleway"/>
              </a:rPr>
              <a:t>AS</a:t>
            </a:r>
            <a:r>
              <a:rPr b="0" i="0" lang="tr-TR" sz="2400" u="none" cap="none" strike="noStrike">
                <a:solidFill>
                  <a:srgbClr val="000000"/>
                </a:solidFill>
                <a:latin typeface="Raleway"/>
                <a:ea typeface="Raleway"/>
                <a:cs typeface="Raleway"/>
                <a:sym typeface="Raleway"/>
              </a:rPr>
              <a:t> keyword when aliasing a column name, but not when aliasing a table name. </a:t>
            </a:r>
            <a:endParaRPr b="0" i="0" sz="2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CC4125"/>
              </a:solidFill>
              <a:latin typeface="Arial"/>
              <a:ea typeface="Arial"/>
              <a:cs typeface="Arial"/>
              <a:sym typeface="Arial"/>
            </a:endParaRPr>
          </a:p>
        </p:txBody>
      </p:sp>
      <p:pic>
        <p:nvPicPr>
          <p:cNvPr id="884" name="Google Shape;884;p114"/>
          <p:cNvPicPr preferRelativeResize="0"/>
          <p:nvPr/>
        </p:nvPicPr>
        <p:blipFill rotWithShape="1">
          <a:blip r:embed="rId3">
            <a:alphaModFix/>
          </a:blip>
          <a:srcRect b="0" l="0" r="0" t="0"/>
          <a:stretch/>
        </p:blipFill>
        <p:spPr>
          <a:xfrm>
            <a:off x="209525" y="1405950"/>
            <a:ext cx="992100" cy="1133825"/>
          </a:xfrm>
          <a:prstGeom prst="rect">
            <a:avLst/>
          </a:prstGeom>
          <a:noFill/>
          <a:ln>
            <a:noFill/>
          </a:ln>
        </p:spPr>
      </p:pic>
      <p:sp>
        <p:nvSpPr>
          <p:cNvPr id="885" name="Google Shape;885;p114"/>
          <p:cNvSpPr txBox="1"/>
          <p:nvPr/>
        </p:nvSpPr>
        <p:spPr>
          <a:xfrm>
            <a:off x="477125" y="2082575"/>
            <a:ext cx="6072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tr-TR" sz="1500" u="none" cap="none" strike="noStrike">
                <a:solidFill>
                  <a:srgbClr val="000000"/>
                </a:solidFill>
                <a:latin typeface="Raleway"/>
                <a:ea typeface="Raleway"/>
                <a:cs typeface="Raleway"/>
                <a:sym typeface="Raleway"/>
              </a:rPr>
              <a:t>TIP</a:t>
            </a:r>
            <a:endParaRPr b="1" i="0" sz="1500" u="none" cap="none" strike="noStrike">
              <a:solidFill>
                <a:srgbClr val="000000"/>
              </a:solidFill>
              <a:latin typeface="Raleway"/>
              <a:ea typeface="Raleway"/>
              <a:cs typeface="Raleway"/>
              <a:sym typeface="Raleway"/>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5"/>
          <p:cNvSpPr txBox="1"/>
          <p:nvPr>
            <p:ph type="ctrTitle"/>
          </p:nvPr>
        </p:nvSpPr>
        <p:spPr>
          <a:xfrm>
            <a:off x="946150" y="2019300"/>
            <a:ext cx="7744500" cy="827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3600">
              <a:solidFill>
                <a:srgbClr val="741B47"/>
              </a:solidFill>
              <a:latin typeface="Raleway Medium"/>
              <a:ea typeface="Raleway Medium"/>
              <a:cs typeface="Raleway Medium"/>
              <a:sym typeface="Raleway Medium"/>
            </a:endParaRPr>
          </a:p>
        </p:txBody>
      </p:sp>
      <p:sp>
        <p:nvSpPr>
          <p:cNvPr id="891" name="Google Shape;891;p11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97" name="Google Shape;897;p116"/>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98" name="Google Shape;898;p116"/>
          <p:cNvSpPr txBox="1"/>
          <p:nvPr/>
        </p:nvSpPr>
        <p:spPr>
          <a:xfrm>
            <a:off x="474600" y="800200"/>
            <a:ext cx="8194800" cy="9435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tr-TR" sz="2400" u="none" cap="none" strike="noStrike">
                <a:solidFill>
                  <a:srgbClr val="373A3C"/>
                </a:solidFill>
                <a:latin typeface="Arial"/>
                <a:ea typeface="Arial"/>
                <a:cs typeface="Arial"/>
                <a:sym typeface="Arial"/>
              </a:rPr>
              <a:t>In some cases, we may want unique values. In those cases, we use </a:t>
            </a:r>
            <a:r>
              <a:rPr b="0" i="0" lang="tr-TR" sz="2400" u="none" cap="none" strike="noStrike">
                <a:solidFill>
                  <a:srgbClr val="A61C00"/>
                </a:solidFill>
                <a:latin typeface="Arial"/>
                <a:ea typeface="Arial"/>
                <a:cs typeface="Arial"/>
                <a:sym typeface="Arial"/>
              </a:rPr>
              <a:t>COUNT DISTINCT</a:t>
            </a:r>
            <a:r>
              <a:rPr b="0" i="0" lang="tr-TR" sz="2400" u="none" cap="none" strike="noStrike">
                <a:solidFill>
                  <a:srgbClr val="373A3C"/>
                </a:solidFill>
                <a:latin typeface="Arial"/>
                <a:ea typeface="Arial"/>
                <a:cs typeface="Arial"/>
                <a:sym typeface="Arial"/>
              </a:rPr>
              <a:t> function.</a:t>
            </a:r>
            <a:endParaRPr b="0" i="0" sz="2400" u="none" cap="none" strike="noStrike">
              <a:solidFill>
                <a:srgbClr val="333333"/>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99" name="Google Shape;899;p116"/>
          <p:cNvSpPr txBox="1"/>
          <p:nvPr/>
        </p:nvSpPr>
        <p:spPr>
          <a:xfrm>
            <a:off x="378925" y="2564550"/>
            <a:ext cx="7927800" cy="6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000000"/>
                </a:solidFill>
                <a:latin typeface="Barlow"/>
                <a:ea typeface="Barlow"/>
                <a:cs typeface="Barlow"/>
                <a:sym typeface="Barlow"/>
              </a:rPr>
              <a:t>COUNT (</a:t>
            </a:r>
            <a:r>
              <a:rPr b="1" i="0" lang="tr-TR" sz="2000" u="none" cap="none" strike="noStrike">
                <a:solidFill>
                  <a:srgbClr val="38761D"/>
                </a:solidFill>
                <a:latin typeface="Barlow"/>
                <a:ea typeface="Barlow"/>
                <a:cs typeface="Barlow"/>
                <a:sym typeface="Barlow"/>
              </a:rPr>
              <a:t>DISTINCT </a:t>
            </a:r>
            <a:r>
              <a:rPr b="1" i="0" lang="tr-TR" sz="2000" u="none" cap="none" strike="noStrike">
                <a:solidFill>
                  <a:srgbClr val="000000"/>
                </a:solidFill>
                <a:latin typeface="Barlow"/>
                <a:ea typeface="Barlow"/>
                <a:cs typeface="Barlow"/>
                <a:sym typeface="Barlow"/>
              </a:rPr>
              <a:t>column_name)</a:t>
            </a:r>
            <a:endParaRPr b="1" i="0" sz="2000" u="none" cap="none" strike="noStrike">
              <a:solidFill>
                <a:srgbClr val="000000"/>
              </a:solidFill>
              <a:latin typeface="Barlow"/>
              <a:ea typeface="Barlow"/>
              <a:cs typeface="Barlow"/>
              <a:sym typeface="Barlow"/>
            </a:endParaRPr>
          </a:p>
        </p:txBody>
      </p:sp>
      <p:sp>
        <p:nvSpPr>
          <p:cNvPr id="900" name="Google Shape;900;p116"/>
          <p:cNvSpPr txBox="1"/>
          <p:nvPr/>
        </p:nvSpPr>
        <p:spPr>
          <a:xfrm>
            <a:off x="378925" y="2095500"/>
            <a:ext cx="21981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tr-TR" sz="1600" u="none" cap="none" strike="noStrike">
                <a:solidFill>
                  <a:srgbClr val="000000"/>
                </a:solidFill>
                <a:latin typeface="Raleway"/>
                <a:ea typeface="Raleway"/>
                <a:cs typeface="Raleway"/>
                <a:sym typeface="Raleway"/>
              </a:rPr>
              <a:t>Syntax</a:t>
            </a:r>
            <a:endParaRPr b="1" i="0" sz="1600" u="none" cap="none" strike="noStrike">
              <a:solidFill>
                <a:srgbClr val="000000"/>
              </a:solidFill>
              <a:latin typeface="Raleway"/>
              <a:ea typeface="Raleway"/>
              <a:cs typeface="Raleway"/>
              <a:sym typeface="Raleway"/>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06" name="Google Shape;906;p117"/>
          <p:cNvSpPr txBox="1"/>
          <p:nvPr>
            <p:ph type="title"/>
          </p:nvPr>
        </p:nvSpPr>
        <p:spPr>
          <a:xfrm>
            <a:off x="378929"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COUNT DISTINCT</a:t>
            </a:r>
            <a:endParaRPr sz="4000">
              <a:solidFill>
                <a:srgbClr val="419DD3"/>
              </a:solidFill>
              <a:latin typeface="Raleway Medium"/>
              <a:ea typeface="Raleway Medium"/>
              <a:cs typeface="Raleway Medium"/>
              <a:sym typeface="Raleway Medium"/>
            </a:endParaRPr>
          </a:p>
        </p:txBody>
      </p:sp>
      <p:sp>
        <p:nvSpPr>
          <p:cNvPr id="907" name="Google Shape;907;p117"/>
          <p:cNvSpPr txBox="1"/>
          <p:nvPr/>
        </p:nvSpPr>
        <p:spPr>
          <a:xfrm>
            <a:off x="1132125" y="800200"/>
            <a:ext cx="71421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Raleway"/>
                <a:ea typeface="Raleway"/>
                <a:cs typeface="Raleway"/>
                <a:sym typeface="Raleway"/>
              </a:rPr>
              <a:t>How many unique fields are there in the employees table?</a:t>
            </a:r>
            <a:endParaRPr b="1" i="0" sz="1900" u="none" cap="none" strike="noStrike">
              <a:solidFill>
                <a:srgbClr val="000000"/>
              </a:solidFill>
              <a:latin typeface="Raleway"/>
              <a:ea typeface="Raleway"/>
              <a:cs typeface="Raleway"/>
              <a:sym typeface="Raleway"/>
            </a:endParaRPr>
          </a:p>
        </p:txBody>
      </p:sp>
      <p:pic>
        <p:nvPicPr>
          <p:cNvPr id="908" name="Google Shape;908;p117"/>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sp>
        <p:nvSpPr>
          <p:cNvPr id="909" name="Google Shape;909;p117"/>
          <p:cNvSpPr txBox="1"/>
          <p:nvPr/>
        </p:nvSpPr>
        <p:spPr>
          <a:xfrm>
            <a:off x="4335946" y="1247850"/>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COUNT </a:t>
            </a:r>
            <a:r>
              <a:rPr b="0" i="0" lang="tr-TR" sz="2000" u="none" cap="none" strike="noStrike">
                <a:solidFill>
                  <a:srgbClr val="202122"/>
                </a:solidFill>
                <a:latin typeface="Arial"/>
                <a:ea typeface="Arial"/>
                <a:cs typeface="Arial"/>
                <a:sym typeface="Arial"/>
              </a:rPr>
              <a:t>(DISTINCT job)</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a:p>
        </p:txBody>
      </p:sp>
      <p:pic>
        <p:nvPicPr>
          <p:cNvPr id="910" name="Google Shape;910;p117"/>
          <p:cNvPicPr preferRelativeResize="0"/>
          <p:nvPr/>
        </p:nvPicPr>
        <p:blipFill rotWithShape="1">
          <a:blip r:embed="rId4">
            <a:alphaModFix/>
          </a:blip>
          <a:srcRect b="0" l="0" r="0" t="0"/>
          <a:stretch/>
        </p:blipFill>
        <p:spPr>
          <a:xfrm>
            <a:off x="5058131" y="2553001"/>
            <a:ext cx="1245133" cy="116100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8"/>
          <p:cNvSpPr txBox="1"/>
          <p:nvPr>
            <p:ph type="ctrTitle"/>
          </p:nvPr>
        </p:nvSpPr>
        <p:spPr>
          <a:xfrm>
            <a:off x="940010" y="1863600"/>
            <a:ext cx="7964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MIN and MAX</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21" name="Google Shape;921;p119"/>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MIN Function</a:t>
            </a:r>
            <a:endParaRPr sz="4000">
              <a:solidFill>
                <a:srgbClr val="419DD3"/>
              </a:solidFill>
              <a:latin typeface="Raleway Medium"/>
              <a:ea typeface="Raleway Medium"/>
              <a:cs typeface="Raleway Medium"/>
              <a:sym typeface="Raleway Medium"/>
            </a:endParaRPr>
          </a:p>
        </p:txBody>
      </p:sp>
      <p:sp>
        <p:nvSpPr>
          <p:cNvPr id="922" name="Google Shape;922;p119"/>
          <p:cNvSpPr txBox="1"/>
          <p:nvPr/>
        </p:nvSpPr>
        <p:spPr>
          <a:xfrm>
            <a:off x="451250" y="973775"/>
            <a:ext cx="8197800" cy="8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TR" sz="2400" u="none" cap="none" strike="noStrike">
                <a:solidFill>
                  <a:srgbClr val="FF0000"/>
                </a:solidFill>
                <a:latin typeface="Raleway"/>
                <a:ea typeface="Raleway"/>
                <a:cs typeface="Raleway"/>
                <a:sym typeface="Raleway"/>
              </a:rPr>
              <a:t>MIN</a:t>
            </a:r>
            <a:r>
              <a:rPr b="0" i="0" lang="tr-TR" sz="2400" u="none" cap="none" strike="noStrike">
                <a:solidFill>
                  <a:srgbClr val="373A3C"/>
                </a:solidFill>
                <a:highlight>
                  <a:srgbClr val="FFFFFF"/>
                </a:highlight>
                <a:latin typeface="Raleway"/>
                <a:ea typeface="Raleway"/>
                <a:cs typeface="Raleway"/>
                <a:sym typeface="Raleway"/>
              </a:rPr>
              <a:t> function returns the minimum value in the selected column. The </a:t>
            </a:r>
            <a:r>
              <a:rPr b="0" i="0" lang="tr-TR" sz="2400" u="none" cap="none" strike="noStrike">
                <a:solidFill>
                  <a:srgbClr val="FF0000"/>
                </a:solidFill>
                <a:latin typeface="Raleway"/>
                <a:ea typeface="Raleway"/>
                <a:cs typeface="Raleway"/>
                <a:sym typeface="Raleway"/>
              </a:rPr>
              <a:t>MIN</a:t>
            </a:r>
            <a:r>
              <a:rPr b="0" i="0" lang="tr-TR" sz="2400" u="none" cap="none" strike="noStrike">
                <a:solidFill>
                  <a:srgbClr val="373A3C"/>
                </a:solidFill>
                <a:highlight>
                  <a:srgbClr val="FFFFFF"/>
                </a:highlight>
                <a:latin typeface="Raleway"/>
                <a:ea typeface="Raleway"/>
                <a:cs typeface="Raleway"/>
                <a:sym typeface="Raleway"/>
              </a:rPr>
              <a:t> function ignores the </a:t>
            </a:r>
            <a:r>
              <a:rPr b="0" i="0" lang="tr-TR" sz="2400" u="none" cap="none" strike="noStrike">
                <a:solidFill>
                  <a:srgbClr val="FF0000"/>
                </a:solidFill>
                <a:latin typeface="Raleway"/>
                <a:ea typeface="Raleway"/>
                <a:cs typeface="Raleway"/>
                <a:sym typeface="Raleway"/>
              </a:rPr>
              <a:t>NULL</a:t>
            </a:r>
            <a:r>
              <a:rPr b="0" i="0" lang="tr-TR" sz="2400" u="none" cap="none" strike="noStrike">
                <a:solidFill>
                  <a:srgbClr val="373A3C"/>
                </a:solidFill>
                <a:latin typeface="Raleway"/>
                <a:ea typeface="Raleway"/>
                <a:cs typeface="Raleway"/>
                <a:sym typeface="Raleway"/>
              </a:rPr>
              <a:t> </a:t>
            </a:r>
            <a:r>
              <a:rPr b="0" i="0" lang="tr-TR" sz="2400" u="none" cap="none" strike="noStrike">
                <a:solidFill>
                  <a:srgbClr val="373A3C"/>
                </a:solidFill>
                <a:highlight>
                  <a:srgbClr val="FFFFFF"/>
                </a:highlight>
                <a:latin typeface="Raleway"/>
                <a:ea typeface="Raleway"/>
                <a:cs typeface="Raleway"/>
                <a:sym typeface="Raleway"/>
              </a:rPr>
              <a:t>values.</a:t>
            </a:r>
            <a:endParaRPr b="0" i="0" sz="2400" u="none" cap="none" strike="noStrike">
              <a:solidFill>
                <a:srgbClr val="000000"/>
              </a:solidFill>
              <a:latin typeface="Raleway Light"/>
              <a:ea typeface="Raleway Light"/>
              <a:cs typeface="Raleway Light"/>
              <a:sym typeface="Raleway Light"/>
            </a:endParaRPr>
          </a:p>
        </p:txBody>
      </p:sp>
      <p:sp>
        <p:nvSpPr>
          <p:cNvPr id="923" name="Google Shape;923;p119"/>
          <p:cNvSpPr txBox="1"/>
          <p:nvPr/>
        </p:nvSpPr>
        <p:spPr>
          <a:xfrm>
            <a:off x="3469975" y="2170550"/>
            <a:ext cx="16206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tr-TR" sz="1800" u="none" cap="none" strike="noStrike">
                <a:solidFill>
                  <a:srgbClr val="000000"/>
                </a:solidFill>
                <a:latin typeface="Raleway"/>
                <a:ea typeface="Raleway"/>
                <a:cs typeface="Raleway"/>
                <a:sym typeface="Raleway"/>
              </a:rPr>
              <a:t>Syntax</a:t>
            </a:r>
            <a:endParaRPr b="1" i="0" sz="1800" u="none" cap="none" strike="noStrike">
              <a:solidFill>
                <a:srgbClr val="000000"/>
              </a:solidFill>
              <a:latin typeface="Raleway"/>
              <a:ea typeface="Raleway"/>
              <a:cs typeface="Raleway"/>
              <a:sym typeface="Raleway"/>
            </a:endParaRPr>
          </a:p>
        </p:txBody>
      </p:sp>
      <p:sp>
        <p:nvSpPr>
          <p:cNvPr id="924" name="Google Shape;924;p119"/>
          <p:cNvSpPr txBox="1"/>
          <p:nvPr/>
        </p:nvSpPr>
        <p:spPr>
          <a:xfrm>
            <a:off x="2190154" y="2771107"/>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MIN </a:t>
            </a:r>
            <a:r>
              <a:rPr b="0" i="0" lang="tr-TR" sz="2000" u="none" cap="none" strike="noStrike">
                <a:solidFill>
                  <a:srgbClr val="202122"/>
                </a:solidFill>
                <a:latin typeface="Arial"/>
                <a:ea typeface="Arial"/>
                <a:cs typeface="Arial"/>
                <a:sym typeface="Arial"/>
              </a:rPr>
              <a:t>(column_name)</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table_name;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
        <p:nvSpPr>
          <p:cNvPr id="930" name="Google Shape;930;p120"/>
          <p:cNvSpPr txBox="1"/>
          <p:nvPr>
            <p:ph type="title"/>
          </p:nvPr>
        </p:nvSpPr>
        <p:spPr>
          <a:xfrm>
            <a:off x="378923" y="173800"/>
            <a:ext cx="7802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MIN Function</a:t>
            </a:r>
            <a:endParaRPr sz="4000">
              <a:solidFill>
                <a:srgbClr val="419DD3"/>
              </a:solidFill>
              <a:latin typeface="Raleway Medium"/>
              <a:ea typeface="Raleway Medium"/>
              <a:cs typeface="Raleway Medium"/>
              <a:sym typeface="Raleway Medium"/>
            </a:endParaRPr>
          </a:p>
        </p:txBody>
      </p:sp>
      <p:sp>
        <p:nvSpPr>
          <p:cNvPr id="931" name="Google Shape;931;p120"/>
          <p:cNvSpPr txBox="1"/>
          <p:nvPr/>
        </p:nvSpPr>
        <p:spPr>
          <a:xfrm>
            <a:off x="1801075" y="800200"/>
            <a:ext cx="61797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tr-TR" sz="2000" u="none" cap="none" strike="noStrike">
                <a:solidFill>
                  <a:srgbClr val="373A3C"/>
                </a:solidFill>
                <a:highlight>
                  <a:srgbClr val="FFFFFF"/>
                </a:highlight>
                <a:latin typeface="Arial"/>
                <a:ea typeface="Arial"/>
                <a:cs typeface="Arial"/>
                <a:sym typeface="Arial"/>
              </a:rPr>
              <a:t>What is the lowest wage in the company?</a:t>
            </a:r>
            <a:endParaRPr b="1" i="0" sz="2000" u="none" cap="none" strike="noStrike">
              <a:solidFill>
                <a:srgbClr val="000000"/>
              </a:solidFill>
              <a:latin typeface="Barlow"/>
              <a:ea typeface="Barlow"/>
              <a:cs typeface="Barlow"/>
              <a:sym typeface="Barlow"/>
            </a:endParaRPr>
          </a:p>
        </p:txBody>
      </p:sp>
      <p:pic>
        <p:nvPicPr>
          <p:cNvPr id="932" name="Google Shape;932;p120"/>
          <p:cNvPicPr preferRelativeResize="0"/>
          <p:nvPr/>
        </p:nvPicPr>
        <p:blipFill rotWithShape="1">
          <a:blip r:embed="rId3">
            <a:alphaModFix/>
          </a:blip>
          <a:srcRect b="0" l="0" r="0" t="0"/>
          <a:stretch/>
        </p:blipFill>
        <p:spPr>
          <a:xfrm>
            <a:off x="0" y="1696125"/>
            <a:ext cx="3971017" cy="1751250"/>
          </a:xfrm>
          <a:prstGeom prst="rect">
            <a:avLst/>
          </a:prstGeom>
          <a:noFill/>
          <a:ln>
            <a:noFill/>
          </a:ln>
        </p:spPr>
      </p:pic>
      <p:sp>
        <p:nvSpPr>
          <p:cNvPr id="933" name="Google Shape;933;p120"/>
          <p:cNvSpPr txBox="1"/>
          <p:nvPr/>
        </p:nvSpPr>
        <p:spPr>
          <a:xfrm>
            <a:off x="4335946" y="1247850"/>
            <a:ext cx="4430102" cy="9467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SELECT MIN </a:t>
            </a:r>
            <a:r>
              <a:rPr b="0" i="0" lang="tr-TR" sz="2000" u="none" cap="none" strike="noStrike">
                <a:solidFill>
                  <a:srgbClr val="202122"/>
                </a:solidFill>
                <a:latin typeface="Arial"/>
                <a:ea typeface="Arial"/>
                <a:cs typeface="Arial"/>
                <a:sym typeface="Arial"/>
              </a:rPr>
              <a:t>(salary)</a:t>
            </a:r>
            <a:endParaRPr/>
          </a:p>
          <a:p>
            <a:pPr indent="0" lvl="0" marL="0" marR="0" rtl="0" algn="l">
              <a:lnSpc>
                <a:spcPct val="100000"/>
              </a:lnSpc>
              <a:spcBef>
                <a:spcPts val="0"/>
              </a:spcBef>
              <a:spcAft>
                <a:spcPts val="0"/>
              </a:spcAft>
              <a:buNone/>
            </a:pPr>
            <a:r>
              <a:rPr b="1" i="0" lang="tr-TR" sz="2000" u="none" cap="none" strike="noStrike">
                <a:solidFill>
                  <a:srgbClr val="202122"/>
                </a:solidFill>
                <a:latin typeface="Arial"/>
                <a:ea typeface="Arial"/>
                <a:cs typeface="Arial"/>
                <a:sym typeface="Arial"/>
              </a:rPr>
              <a:t>FROM </a:t>
            </a:r>
            <a:r>
              <a:rPr b="0" i="0" lang="tr-TR" sz="2000" u="none" cap="none" strike="noStrike">
                <a:solidFill>
                  <a:srgbClr val="202122"/>
                </a:solidFill>
                <a:latin typeface="Arial"/>
                <a:ea typeface="Arial"/>
                <a:cs typeface="Arial"/>
                <a:sym typeface="Arial"/>
              </a:rPr>
              <a:t>employees;</a:t>
            </a:r>
            <a:endParaRPr/>
          </a:p>
        </p:txBody>
      </p:sp>
      <p:pic>
        <p:nvPicPr>
          <p:cNvPr id="934" name="Google Shape;934;p120"/>
          <p:cNvPicPr preferRelativeResize="0"/>
          <p:nvPr/>
        </p:nvPicPr>
        <p:blipFill rotWithShape="1">
          <a:blip r:embed="rId4">
            <a:alphaModFix/>
          </a:blip>
          <a:srcRect b="0" l="0" r="0" t="0"/>
          <a:stretch/>
        </p:blipFill>
        <p:spPr>
          <a:xfrm>
            <a:off x="5058131" y="2553001"/>
            <a:ext cx="1245133" cy="11610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